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21" r:id="rId3"/>
    <p:sldId id="284" r:id="rId4"/>
    <p:sldId id="283" r:id="rId5"/>
    <p:sldId id="265" r:id="rId6"/>
    <p:sldId id="257" r:id="rId7"/>
    <p:sldId id="258" r:id="rId8"/>
    <p:sldId id="259" r:id="rId9"/>
    <p:sldId id="260" r:id="rId10"/>
    <p:sldId id="261" r:id="rId11"/>
    <p:sldId id="262" r:id="rId12"/>
    <p:sldId id="264" r:id="rId13"/>
    <p:sldId id="263" r:id="rId14"/>
    <p:sldId id="273" r:id="rId15"/>
    <p:sldId id="266" r:id="rId16"/>
    <p:sldId id="267" r:id="rId17"/>
    <p:sldId id="268" r:id="rId18"/>
    <p:sldId id="269" r:id="rId19"/>
    <p:sldId id="270" r:id="rId20"/>
    <p:sldId id="271" r:id="rId21"/>
    <p:sldId id="272" r:id="rId22"/>
    <p:sldId id="320" r:id="rId23"/>
    <p:sldId id="316" r:id="rId24"/>
    <p:sldId id="317" r:id="rId25"/>
    <p:sldId id="315" r:id="rId26"/>
    <p:sldId id="318" r:id="rId27"/>
    <p:sldId id="313" r:id="rId28"/>
    <p:sldId id="287" r:id="rId29"/>
    <p:sldId id="314" r:id="rId30"/>
    <p:sldId id="292" r:id="rId31"/>
    <p:sldId id="319" r:id="rId32"/>
    <p:sldId id="312" r:id="rId33"/>
    <p:sldId id="291" r:id="rId34"/>
    <p:sldId id="293" r:id="rId35"/>
    <p:sldId id="301" r:id="rId36"/>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462"/>
    <p:restoredTop sz="94694"/>
  </p:normalViewPr>
  <p:slideViewPr>
    <p:cSldViewPr snapToGrid="0" snapToObjects="1">
      <p:cViewPr varScale="1">
        <p:scale>
          <a:sx n="85" d="100"/>
          <a:sy n="85" d="100"/>
        </p:scale>
        <p:origin x="192" y="1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A6671C-0B66-2846-B7B2-C0D61820BE0D}"/>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p>
        </p:txBody>
      </p:sp>
      <p:sp>
        <p:nvSpPr>
          <p:cNvPr id="3" name="Undertitel 2">
            <a:extLst>
              <a:ext uri="{FF2B5EF4-FFF2-40B4-BE49-F238E27FC236}">
                <a16:creationId xmlns:a16="http://schemas.microsoft.com/office/drawing/2014/main" id="{9727AC86-B00D-A344-896B-D3B58957D4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sp>
        <p:nvSpPr>
          <p:cNvPr id="4" name="Pladsholder til dato 3">
            <a:extLst>
              <a:ext uri="{FF2B5EF4-FFF2-40B4-BE49-F238E27FC236}">
                <a16:creationId xmlns:a16="http://schemas.microsoft.com/office/drawing/2014/main" id="{F7257735-68A7-1540-B1E2-CDF61FA7071D}"/>
              </a:ext>
            </a:extLst>
          </p:cNvPr>
          <p:cNvSpPr>
            <a:spLocks noGrp="1"/>
          </p:cNvSpPr>
          <p:nvPr>
            <p:ph type="dt" sz="half" idx="10"/>
          </p:nvPr>
        </p:nvSpPr>
        <p:spPr/>
        <p:txBody>
          <a:bodyPr/>
          <a:lstStyle/>
          <a:p>
            <a:fld id="{D1257758-C150-914D-A84D-C2179FD03087}" type="datetimeFigureOut">
              <a:rPr lang="da-DK" smtClean="0"/>
              <a:t>24.01.2023</a:t>
            </a:fld>
            <a:endParaRPr lang="da-DK"/>
          </a:p>
        </p:txBody>
      </p:sp>
      <p:sp>
        <p:nvSpPr>
          <p:cNvPr id="5" name="Pladsholder til sidefod 4">
            <a:extLst>
              <a:ext uri="{FF2B5EF4-FFF2-40B4-BE49-F238E27FC236}">
                <a16:creationId xmlns:a16="http://schemas.microsoft.com/office/drawing/2014/main" id="{6AD802F5-A4E1-6642-9B6E-3C89C5144AA8}"/>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35A9AEE2-4082-A947-BD88-62D3D570440B}"/>
              </a:ext>
            </a:extLst>
          </p:cNvPr>
          <p:cNvSpPr>
            <a:spLocks noGrp="1"/>
          </p:cNvSpPr>
          <p:nvPr>
            <p:ph type="sldNum" sz="quarter" idx="12"/>
          </p:nvPr>
        </p:nvSpPr>
        <p:spPr/>
        <p:txBody>
          <a:bodyPr/>
          <a:lstStyle/>
          <a:p>
            <a:fld id="{787E94F4-645A-9A40-A5A2-5DADA75F178A}" type="slidenum">
              <a:rPr lang="da-DK" smtClean="0"/>
              <a:t>‹nr.›</a:t>
            </a:fld>
            <a:endParaRPr lang="da-DK"/>
          </a:p>
        </p:txBody>
      </p:sp>
    </p:spTree>
    <p:extLst>
      <p:ext uri="{BB962C8B-B14F-4D97-AF65-F5344CB8AC3E}">
        <p14:creationId xmlns:p14="http://schemas.microsoft.com/office/powerpoint/2010/main" val="1986053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7ED45E-C563-9841-8CB2-8240699F9115}"/>
              </a:ext>
            </a:extLst>
          </p:cNvPr>
          <p:cNvSpPr>
            <a:spLocks noGrp="1"/>
          </p:cNvSpPr>
          <p:nvPr>
            <p:ph type="title"/>
          </p:nvPr>
        </p:nvSpPr>
        <p:spPr/>
        <p:txBody>
          <a:bodyPr/>
          <a:lstStyle/>
          <a:p>
            <a:r>
              <a:rPr lang="da-DK"/>
              <a:t>Klik for at redigere titeltypografien i masteren</a:t>
            </a:r>
          </a:p>
        </p:txBody>
      </p:sp>
      <p:sp>
        <p:nvSpPr>
          <p:cNvPr id="3" name="Pladsholder til lodret titel 2">
            <a:extLst>
              <a:ext uri="{FF2B5EF4-FFF2-40B4-BE49-F238E27FC236}">
                <a16:creationId xmlns:a16="http://schemas.microsoft.com/office/drawing/2014/main" id="{25DE326E-6DA8-DB4D-A000-5EC28C034E8D}"/>
              </a:ext>
            </a:extLst>
          </p:cNvPr>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40D7856A-FB1A-8A41-B15C-B4901A9AA946}"/>
              </a:ext>
            </a:extLst>
          </p:cNvPr>
          <p:cNvSpPr>
            <a:spLocks noGrp="1"/>
          </p:cNvSpPr>
          <p:nvPr>
            <p:ph type="dt" sz="half" idx="10"/>
          </p:nvPr>
        </p:nvSpPr>
        <p:spPr/>
        <p:txBody>
          <a:bodyPr/>
          <a:lstStyle/>
          <a:p>
            <a:fld id="{D1257758-C150-914D-A84D-C2179FD03087}" type="datetimeFigureOut">
              <a:rPr lang="da-DK" smtClean="0"/>
              <a:t>24.01.2023</a:t>
            </a:fld>
            <a:endParaRPr lang="da-DK"/>
          </a:p>
        </p:txBody>
      </p:sp>
      <p:sp>
        <p:nvSpPr>
          <p:cNvPr id="5" name="Pladsholder til sidefod 4">
            <a:extLst>
              <a:ext uri="{FF2B5EF4-FFF2-40B4-BE49-F238E27FC236}">
                <a16:creationId xmlns:a16="http://schemas.microsoft.com/office/drawing/2014/main" id="{59B88C41-7FC3-2A44-AE7A-FD07F6F7B4C7}"/>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8C8CB8AF-4177-1A4A-B547-C74D7BBAE73A}"/>
              </a:ext>
            </a:extLst>
          </p:cNvPr>
          <p:cNvSpPr>
            <a:spLocks noGrp="1"/>
          </p:cNvSpPr>
          <p:nvPr>
            <p:ph type="sldNum" sz="quarter" idx="12"/>
          </p:nvPr>
        </p:nvSpPr>
        <p:spPr/>
        <p:txBody>
          <a:bodyPr/>
          <a:lstStyle/>
          <a:p>
            <a:fld id="{787E94F4-645A-9A40-A5A2-5DADA75F178A}" type="slidenum">
              <a:rPr lang="da-DK" smtClean="0"/>
              <a:t>‹nr.›</a:t>
            </a:fld>
            <a:endParaRPr lang="da-DK"/>
          </a:p>
        </p:txBody>
      </p:sp>
    </p:spTree>
    <p:extLst>
      <p:ext uri="{BB962C8B-B14F-4D97-AF65-F5344CB8AC3E}">
        <p14:creationId xmlns:p14="http://schemas.microsoft.com/office/powerpoint/2010/main" val="2392404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96A02E22-9D81-C743-A3B5-BC316D624DDB}"/>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p>
        </p:txBody>
      </p:sp>
      <p:sp>
        <p:nvSpPr>
          <p:cNvPr id="3" name="Pladsholder til lodret titel 2">
            <a:extLst>
              <a:ext uri="{FF2B5EF4-FFF2-40B4-BE49-F238E27FC236}">
                <a16:creationId xmlns:a16="http://schemas.microsoft.com/office/drawing/2014/main" id="{741690F2-F622-BB49-903D-4D02E8FA5416}"/>
              </a:ext>
            </a:extLst>
          </p:cNvPr>
          <p:cNvSpPr>
            <a:spLocks noGrp="1"/>
          </p:cNvSpPr>
          <p:nvPr>
            <p:ph type="body" orient="vert" idx="1"/>
          </p:nvPr>
        </p:nvSpPr>
        <p:spPr>
          <a:xfrm>
            <a:off x="838200" y="365125"/>
            <a:ext cx="7734300" cy="5811838"/>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62ACDF59-8E48-FA49-8C0D-CF18F93FF4E9}"/>
              </a:ext>
            </a:extLst>
          </p:cNvPr>
          <p:cNvSpPr>
            <a:spLocks noGrp="1"/>
          </p:cNvSpPr>
          <p:nvPr>
            <p:ph type="dt" sz="half" idx="10"/>
          </p:nvPr>
        </p:nvSpPr>
        <p:spPr/>
        <p:txBody>
          <a:bodyPr/>
          <a:lstStyle/>
          <a:p>
            <a:fld id="{D1257758-C150-914D-A84D-C2179FD03087}" type="datetimeFigureOut">
              <a:rPr lang="da-DK" smtClean="0"/>
              <a:t>24.01.2023</a:t>
            </a:fld>
            <a:endParaRPr lang="da-DK"/>
          </a:p>
        </p:txBody>
      </p:sp>
      <p:sp>
        <p:nvSpPr>
          <p:cNvPr id="5" name="Pladsholder til sidefod 4">
            <a:extLst>
              <a:ext uri="{FF2B5EF4-FFF2-40B4-BE49-F238E27FC236}">
                <a16:creationId xmlns:a16="http://schemas.microsoft.com/office/drawing/2014/main" id="{4D3797B0-0032-F34B-82A7-4934F0A14741}"/>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F92F0F1D-21C1-FE46-BB67-DD62BE190A13}"/>
              </a:ext>
            </a:extLst>
          </p:cNvPr>
          <p:cNvSpPr>
            <a:spLocks noGrp="1"/>
          </p:cNvSpPr>
          <p:nvPr>
            <p:ph type="sldNum" sz="quarter" idx="12"/>
          </p:nvPr>
        </p:nvSpPr>
        <p:spPr/>
        <p:txBody>
          <a:bodyPr/>
          <a:lstStyle/>
          <a:p>
            <a:fld id="{787E94F4-645A-9A40-A5A2-5DADA75F178A}" type="slidenum">
              <a:rPr lang="da-DK" smtClean="0"/>
              <a:t>‹nr.›</a:t>
            </a:fld>
            <a:endParaRPr lang="da-DK"/>
          </a:p>
        </p:txBody>
      </p:sp>
    </p:spTree>
    <p:extLst>
      <p:ext uri="{BB962C8B-B14F-4D97-AF65-F5344CB8AC3E}">
        <p14:creationId xmlns:p14="http://schemas.microsoft.com/office/powerpoint/2010/main" val="666490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50D6B8-217E-1549-9DE1-4F95CD3C671B}"/>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EA2FAC1C-5BB5-6D40-87E9-4BA7AA3CED31}"/>
              </a:ext>
            </a:extLst>
          </p:cNvPr>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29513A69-5905-DC4D-AFFF-4F00773E0FD1}"/>
              </a:ext>
            </a:extLst>
          </p:cNvPr>
          <p:cNvSpPr>
            <a:spLocks noGrp="1"/>
          </p:cNvSpPr>
          <p:nvPr>
            <p:ph type="dt" sz="half" idx="10"/>
          </p:nvPr>
        </p:nvSpPr>
        <p:spPr/>
        <p:txBody>
          <a:bodyPr/>
          <a:lstStyle/>
          <a:p>
            <a:fld id="{D1257758-C150-914D-A84D-C2179FD03087}" type="datetimeFigureOut">
              <a:rPr lang="da-DK" smtClean="0"/>
              <a:t>24.01.2023</a:t>
            </a:fld>
            <a:endParaRPr lang="da-DK"/>
          </a:p>
        </p:txBody>
      </p:sp>
      <p:sp>
        <p:nvSpPr>
          <p:cNvPr id="5" name="Pladsholder til sidefod 4">
            <a:extLst>
              <a:ext uri="{FF2B5EF4-FFF2-40B4-BE49-F238E27FC236}">
                <a16:creationId xmlns:a16="http://schemas.microsoft.com/office/drawing/2014/main" id="{17BBA9D9-3347-8544-97BA-C4D55B18113E}"/>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AEF7A543-2C0A-1843-BD54-B436406117B6}"/>
              </a:ext>
            </a:extLst>
          </p:cNvPr>
          <p:cNvSpPr>
            <a:spLocks noGrp="1"/>
          </p:cNvSpPr>
          <p:nvPr>
            <p:ph type="sldNum" sz="quarter" idx="12"/>
          </p:nvPr>
        </p:nvSpPr>
        <p:spPr/>
        <p:txBody>
          <a:bodyPr/>
          <a:lstStyle/>
          <a:p>
            <a:fld id="{787E94F4-645A-9A40-A5A2-5DADA75F178A}" type="slidenum">
              <a:rPr lang="da-DK" smtClean="0"/>
              <a:t>‹nr.›</a:t>
            </a:fld>
            <a:endParaRPr lang="da-DK"/>
          </a:p>
        </p:txBody>
      </p:sp>
    </p:spTree>
    <p:extLst>
      <p:ext uri="{BB962C8B-B14F-4D97-AF65-F5344CB8AC3E}">
        <p14:creationId xmlns:p14="http://schemas.microsoft.com/office/powerpoint/2010/main" val="2043976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CE2408-88BA-2D42-92F7-1BF98975CDEA}"/>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p>
        </p:txBody>
      </p:sp>
      <p:sp>
        <p:nvSpPr>
          <p:cNvPr id="3" name="Pladsholder til tekst 2">
            <a:extLst>
              <a:ext uri="{FF2B5EF4-FFF2-40B4-BE49-F238E27FC236}">
                <a16:creationId xmlns:a16="http://schemas.microsoft.com/office/drawing/2014/main" id="{EE1CE80F-5487-A74C-8B27-9C8B8772B7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4" name="Pladsholder til dato 3">
            <a:extLst>
              <a:ext uri="{FF2B5EF4-FFF2-40B4-BE49-F238E27FC236}">
                <a16:creationId xmlns:a16="http://schemas.microsoft.com/office/drawing/2014/main" id="{02460472-17EA-5343-8695-173C9EF97818}"/>
              </a:ext>
            </a:extLst>
          </p:cNvPr>
          <p:cNvSpPr>
            <a:spLocks noGrp="1"/>
          </p:cNvSpPr>
          <p:nvPr>
            <p:ph type="dt" sz="half" idx="10"/>
          </p:nvPr>
        </p:nvSpPr>
        <p:spPr/>
        <p:txBody>
          <a:bodyPr/>
          <a:lstStyle/>
          <a:p>
            <a:fld id="{D1257758-C150-914D-A84D-C2179FD03087}" type="datetimeFigureOut">
              <a:rPr lang="da-DK" smtClean="0"/>
              <a:t>24.01.2023</a:t>
            </a:fld>
            <a:endParaRPr lang="da-DK"/>
          </a:p>
        </p:txBody>
      </p:sp>
      <p:sp>
        <p:nvSpPr>
          <p:cNvPr id="5" name="Pladsholder til sidefod 4">
            <a:extLst>
              <a:ext uri="{FF2B5EF4-FFF2-40B4-BE49-F238E27FC236}">
                <a16:creationId xmlns:a16="http://schemas.microsoft.com/office/drawing/2014/main" id="{69231394-DC66-9A4D-8436-4D809C61D2BC}"/>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515A32E4-0DB2-714B-A03F-F19F0936A279}"/>
              </a:ext>
            </a:extLst>
          </p:cNvPr>
          <p:cNvSpPr>
            <a:spLocks noGrp="1"/>
          </p:cNvSpPr>
          <p:nvPr>
            <p:ph type="sldNum" sz="quarter" idx="12"/>
          </p:nvPr>
        </p:nvSpPr>
        <p:spPr/>
        <p:txBody>
          <a:bodyPr/>
          <a:lstStyle/>
          <a:p>
            <a:fld id="{787E94F4-645A-9A40-A5A2-5DADA75F178A}" type="slidenum">
              <a:rPr lang="da-DK" smtClean="0"/>
              <a:t>‹nr.›</a:t>
            </a:fld>
            <a:endParaRPr lang="da-DK"/>
          </a:p>
        </p:txBody>
      </p:sp>
    </p:spTree>
    <p:extLst>
      <p:ext uri="{BB962C8B-B14F-4D97-AF65-F5344CB8AC3E}">
        <p14:creationId xmlns:p14="http://schemas.microsoft.com/office/powerpoint/2010/main" val="1096217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ED896B-03AB-3D40-9D2D-ECF98CD59FF9}"/>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38110D4D-F8BC-D84D-BBDB-87CE04C973C6}"/>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a:extLst>
              <a:ext uri="{FF2B5EF4-FFF2-40B4-BE49-F238E27FC236}">
                <a16:creationId xmlns:a16="http://schemas.microsoft.com/office/drawing/2014/main" id="{8B507A73-4A1C-474A-AEC2-004F79BD1402}"/>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a:extLst>
              <a:ext uri="{FF2B5EF4-FFF2-40B4-BE49-F238E27FC236}">
                <a16:creationId xmlns:a16="http://schemas.microsoft.com/office/drawing/2014/main" id="{F97300CE-9793-C440-800E-3FF825332E6E}"/>
              </a:ext>
            </a:extLst>
          </p:cNvPr>
          <p:cNvSpPr>
            <a:spLocks noGrp="1"/>
          </p:cNvSpPr>
          <p:nvPr>
            <p:ph type="dt" sz="half" idx="10"/>
          </p:nvPr>
        </p:nvSpPr>
        <p:spPr/>
        <p:txBody>
          <a:bodyPr/>
          <a:lstStyle/>
          <a:p>
            <a:fld id="{D1257758-C150-914D-A84D-C2179FD03087}" type="datetimeFigureOut">
              <a:rPr lang="da-DK" smtClean="0"/>
              <a:t>24.01.2023</a:t>
            </a:fld>
            <a:endParaRPr lang="da-DK"/>
          </a:p>
        </p:txBody>
      </p:sp>
      <p:sp>
        <p:nvSpPr>
          <p:cNvPr id="6" name="Pladsholder til sidefod 5">
            <a:extLst>
              <a:ext uri="{FF2B5EF4-FFF2-40B4-BE49-F238E27FC236}">
                <a16:creationId xmlns:a16="http://schemas.microsoft.com/office/drawing/2014/main" id="{B7FA796B-F24A-D442-8357-B4A9EB1A3E89}"/>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877E4C43-74B2-FE4C-B689-156EF63107BF}"/>
              </a:ext>
            </a:extLst>
          </p:cNvPr>
          <p:cNvSpPr>
            <a:spLocks noGrp="1"/>
          </p:cNvSpPr>
          <p:nvPr>
            <p:ph type="sldNum" sz="quarter" idx="12"/>
          </p:nvPr>
        </p:nvSpPr>
        <p:spPr/>
        <p:txBody>
          <a:bodyPr/>
          <a:lstStyle/>
          <a:p>
            <a:fld id="{787E94F4-645A-9A40-A5A2-5DADA75F178A}" type="slidenum">
              <a:rPr lang="da-DK" smtClean="0"/>
              <a:t>‹nr.›</a:t>
            </a:fld>
            <a:endParaRPr lang="da-DK"/>
          </a:p>
        </p:txBody>
      </p:sp>
    </p:spTree>
    <p:extLst>
      <p:ext uri="{BB962C8B-B14F-4D97-AF65-F5344CB8AC3E}">
        <p14:creationId xmlns:p14="http://schemas.microsoft.com/office/powerpoint/2010/main" val="2145510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53A42A-47F2-F243-B352-54D6138B3008}"/>
              </a:ext>
            </a:extLst>
          </p:cNvPr>
          <p:cNvSpPr>
            <a:spLocks noGrp="1"/>
          </p:cNvSpPr>
          <p:nvPr>
            <p:ph type="title"/>
          </p:nvPr>
        </p:nvSpPr>
        <p:spPr>
          <a:xfrm>
            <a:off x="839788" y="365125"/>
            <a:ext cx="10515600" cy="1325563"/>
          </a:xfrm>
        </p:spPr>
        <p:txBody>
          <a:bodyPr/>
          <a:lstStyle/>
          <a:p>
            <a:r>
              <a:rPr lang="da-DK"/>
              <a:t>Klik for at redigere titeltypografien i masteren</a:t>
            </a:r>
          </a:p>
        </p:txBody>
      </p:sp>
      <p:sp>
        <p:nvSpPr>
          <p:cNvPr id="3" name="Pladsholder til tekst 2">
            <a:extLst>
              <a:ext uri="{FF2B5EF4-FFF2-40B4-BE49-F238E27FC236}">
                <a16:creationId xmlns:a16="http://schemas.microsoft.com/office/drawing/2014/main" id="{635CA354-FEF9-BA4B-9189-97AB9988AB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054412E2-F40C-7F48-9274-2CE77FF2AD55}"/>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a:extLst>
              <a:ext uri="{FF2B5EF4-FFF2-40B4-BE49-F238E27FC236}">
                <a16:creationId xmlns:a16="http://schemas.microsoft.com/office/drawing/2014/main" id="{754797BF-779C-D348-836E-2D7934A0C9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7BF8FADB-D413-0247-9B09-336D9593BF88}"/>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7" name="Pladsholder til dato 6">
            <a:extLst>
              <a:ext uri="{FF2B5EF4-FFF2-40B4-BE49-F238E27FC236}">
                <a16:creationId xmlns:a16="http://schemas.microsoft.com/office/drawing/2014/main" id="{8AEA2034-199D-BD4B-9418-4179D5F8EF8E}"/>
              </a:ext>
            </a:extLst>
          </p:cNvPr>
          <p:cNvSpPr>
            <a:spLocks noGrp="1"/>
          </p:cNvSpPr>
          <p:nvPr>
            <p:ph type="dt" sz="half" idx="10"/>
          </p:nvPr>
        </p:nvSpPr>
        <p:spPr/>
        <p:txBody>
          <a:bodyPr/>
          <a:lstStyle/>
          <a:p>
            <a:fld id="{D1257758-C150-914D-A84D-C2179FD03087}" type="datetimeFigureOut">
              <a:rPr lang="da-DK" smtClean="0"/>
              <a:t>24.01.2023</a:t>
            </a:fld>
            <a:endParaRPr lang="da-DK"/>
          </a:p>
        </p:txBody>
      </p:sp>
      <p:sp>
        <p:nvSpPr>
          <p:cNvPr id="8" name="Pladsholder til sidefod 7">
            <a:extLst>
              <a:ext uri="{FF2B5EF4-FFF2-40B4-BE49-F238E27FC236}">
                <a16:creationId xmlns:a16="http://schemas.microsoft.com/office/drawing/2014/main" id="{47641647-616B-314E-94DD-94C2B7C56265}"/>
              </a:ext>
            </a:extLst>
          </p:cNvPr>
          <p:cNvSpPr>
            <a:spLocks noGrp="1"/>
          </p:cNvSpPr>
          <p:nvPr>
            <p:ph type="ftr" sz="quarter" idx="11"/>
          </p:nvPr>
        </p:nvSpPr>
        <p:spPr/>
        <p:txBody>
          <a:bodyPr/>
          <a:lstStyle/>
          <a:p>
            <a:endParaRPr lang="da-DK"/>
          </a:p>
        </p:txBody>
      </p:sp>
      <p:sp>
        <p:nvSpPr>
          <p:cNvPr id="9" name="Pladsholder til slidenummer 8">
            <a:extLst>
              <a:ext uri="{FF2B5EF4-FFF2-40B4-BE49-F238E27FC236}">
                <a16:creationId xmlns:a16="http://schemas.microsoft.com/office/drawing/2014/main" id="{EEE948D7-5B23-6348-9C4A-D1868E7D8C39}"/>
              </a:ext>
            </a:extLst>
          </p:cNvPr>
          <p:cNvSpPr>
            <a:spLocks noGrp="1"/>
          </p:cNvSpPr>
          <p:nvPr>
            <p:ph type="sldNum" sz="quarter" idx="12"/>
          </p:nvPr>
        </p:nvSpPr>
        <p:spPr/>
        <p:txBody>
          <a:bodyPr/>
          <a:lstStyle/>
          <a:p>
            <a:fld id="{787E94F4-645A-9A40-A5A2-5DADA75F178A}" type="slidenum">
              <a:rPr lang="da-DK" smtClean="0"/>
              <a:t>‹nr.›</a:t>
            </a:fld>
            <a:endParaRPr lang="da-DK"/>
          </a:p>
        </p:txBody>
      </p:sp>
    </p:spTree>
    <p:extLst>
      <p:ext uri="{BB962C8B-B14F-4D97-AF65-F5344CB8AC3E}">
        <p14:creationId xmlns:p14="http://schemas.microsoft.com/office/powerpoint/2010/main" val="227803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DDE689-392E-7946-99AB-CB973C64B2E4}"/>
              </a:ext>
            </a:extLst>
          </p:cNvPr>
          <p:cNvSpPr>
            <a:spLocks noGrp="1"/>
          </p:cNvSpPr>
          <p:nvPr>
            <p:ph type="title"/>
          </p:nvPr>
        </p:nvSpPr>
        <p:spPr/>
        <p:txBody>
          <a:bodyPr/>
          <a:lstStyle/>
          <a:p>
            <a:r>
              <a:rPr lang="da-DK"/>
              <a:t>Klik for at redigere titeltypografien i masteren</a:t>
            </a:r>
          </a:p>
        </p:txBody>
      </p:sp>
      <p:sp>
        <p:nvSpPr>
          <p:cNvPr id="3" name="Pladsholder til dato 2">
            <a:extLst>
              <a:ext uri="{FF2B5EF4-FFF2-40B4-BE49-F238E27FC236}">
                <a16:creationId xmlns:a16="http://schemas.microsoft.com/office/drawing/2014/main" id="{6BD80F69-AF99-AF45-9744-FBF02B6B8C0A}"/>
              </a:ext>
            </a:extLst>
          </p:cNvPr>
          <p:cNvSpPr>
            <a:spLocks noGrp="1"/>
          </p:cNvSpPr>
          <p:nvPr>
            <p:ph type="dt" sz="half" idx="10"/>
          </p:nvPr>
        </p:nvSpPr>
        <p:spPr/>
        <p:txBody>
          <a:bodyPr/>
          <a:lstStyle/>
          <a:p>
            <a:fld id="{D1257758-C150-914D-A84D-C2179FD03087}" type="datetimeFigureOut">
              <a:rPr lang="da-DK" smtClean="0"/>
              <a:t>24.01.2023</a:t>
            </a:fld>
            <a:endParaRPr lang="da-DK"/>
          </a:p>
        </p:txBody>
      </p:sp>
      <p:sp>
        <p:nvSpPr>
          <p:cNvPr id="4" name="Pladsholder til sidefod 3">
            <a:extLst>
              <a:ext uri="{FF2B5EF4-FFF2-40B4-BE49-F238E27FC236}">
                <a16:creationId xmlns:a16="http://schemas.microsoft.com/office/drawing/2014/main" id="{5CCF48E8-C19C-5147-B0CF-2B9248FA2773}"/>
              </a:ext>
            </a:extLst>
          </p:cNvPr>
          <p:cNvSpPr>
            <a:spLocks noGrp="1"/>
          </p:cNvSpPr>
          <p:nvPr>
            <p:ph type="ftr" sz="quarter" idx="11"/>
          </p:nvPr>
        </p:nvSpPr>
        <p:spPr/>
        <p:txBody>
          <a:bodyPr/>
          <a:lstStyle/>
          <a:p>
            <a:endParaRPr lang="da-DK"/>
          </a:p>
        </p:txBody>
      </p:sp>
      <p:sp>
        <p:nvSpPr>
          <p:cNvPr id="5" name="Pladsholder til slidenummer 4">
            <a:extLst>
              <a:ext uri="{FF2B5EF4-FFF2-40B4-BE49-F238E27FC236}">
                <a16:creationId xmlns:a16="http://schemas.microsoft.com/office/drawing/2014/main" id="{21C25FC5-1ECA-1C49-BD87-5D400BBD9EA4}"/>
              </a:ext>
            </a:extLst>
          </p:cNvPr>
          <p:cNvSpPr>
            <a:spLocks noGrp="1"/>
          </p:cNvSpPr>
          <p:nvPr>
            <p:ph type="sldNum" sz="quarter" idx="12"/>
          </p:nvPr>
        </p:nvSpPr>
        <p:spPr/>
        <p:txBody>
          <a:bodyPr/>
          <a:lstStyle/>
          <a:p>
            <a:fld id="{787E94F4-645A-9A40-A5A2-5DADA75F178A}" type="slidenum">
              <a:rPr lang="da-DK" smtClean="0"/>
              <a:t>‹nr.›</a:t>
            </a:fld>
            <a:endParaRPr lang="da-DK"/>
          </a:p>
        </p:txBody>
      </p:sp>
    </p:spTree>
    <p:extLst>
      <p:ext uri="{BB962C8B-B14F-4D97-AF65-F5344CB8AC3E}">
        <p14:creationId xmlns:p14="http://schemas.microsoft.com/office/powerpoint/2010/main" val="688100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8A76F5AE-3E4A-7948-AC62-F078B8D2C998}"/>
              </a:ext>
            </a:extLst>
          </p:cNvPr>
          <p:cNvSpPr>
            <a:spLocks noGrp="1"/>
          </p:cNvSpPr>
          <p:nvPr>
            <p:ph type="dt" sz="half" idx="10"/>
          </p:nvPr>
        </p:nvSpPr>
        <p:spPr/>
        <p:txBody>
          <a:bodyPr/>
          <a:lstStyle/>
          <a:p>
            <a:fld id="{D1257758-C150-914D-A84D-C2179FD03087}" type="datetimeFigureOut">
              <a:rPr lang="da-DK" smtClean="0"/>
              <a:t>24.01.2023</a:t>
            </a:fld>
            <a:endParaRPr lang="da-DK"/>
          </a:p>
        </p:txBody>
      </p:sp>
      <p:sp>
        <p:nvSpPr>
          <p:cNvPr id="3" name="Pladsholder til sidefod 2">
            <a:extLst>
              <a:ext uri="{FF2B5EF4-FFF2-40B4-BE49-F238E27FC236}">
                <a16:creationId xmlns:a16="http://schemas.microsoft.com/office/drawing/2014/main" id="{B6FAF8A9-4F96-5E48-B910-F8AF40A396A4}"/>
              </a:ext>
            </a:extLst>
          </p:cNvPr>
          <p:cNvSpPr>
            <a:spLocks noGrp="1"/>
          </p:cNvSpPr>
          <p:nvPr>
            <p:ph type="ftr" sz="quarter" idx="11"/>
          </p:nvPr>
        </p:nvSpPr>
        <p:spPr/>
        <p:txBody>
          <a:bodyPr/>
          <a:lstStyle/>
          <a:p>
            <a:endParaRPr lang="da-DK"/>
          </a:p>
        </p:txBody>
      </p:sp>
      <p:sp>
        <p:nvSpPr>
          <p:cNvPr id="4" name="Pladsholder til slidenummer 3">
            <a:extLst>
              <a:ext uri="{FF2B5EF4-FFF2-40B4-BE49-F238E27FC236}">
                <a16:creationId xmlns:a16="http://schemas.microsoft.com/office/drawing/2014/main" id="{216D9BC9-E7B2-B84A-AD7A-B74E11581A6D}"/>
              </a:ext>
            </a:extLst>
          </p:cNvPr>
          <p:cNvSpPr>
            <a:spLocks noGrp="1"/>
          </p:cNvSpPr>
          <p:nvPr>
            <p:ph type="sldNum" sz="quarter" idx="12"/>
          </p:nvPr>
        </p:nvSpPr>
        <p:spPr/>
        <p:txBody>
          <a:bodyPr/>
          <a:lstStyle/>
          <a:p>
            <a:fld id="{787E94F4-645A-9A40-A5A2-5DADA75F178A}" type="slidenum">
              <a:rPr lang="da-DK" smtClean="0"/>
              <a:t>‹nr.›</a:t>
            </a:fld>
            <a:endParaRPr lang="da-DK"/>
          </a:p>
        </p:txBody>
      </p:sp>
    </p:spTree>
    <p:extLst>
      <p:ext uri="{BB962C8B-B14F-4D97-AF65-F5344CB8AC3E}">
        <p14:creationId xmlns:p14="http://schemas.microsoft.com/office/powerpoint/2010/main" val="2259093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4FEF11-8062-1942-8CC2-45EE605F47CE}"/>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indhold 2">
            <a:extLst>
              <a:ext uri="{FF2B5EF4-FFF2-40B4-BE49-F238E27FC236}">
                <a16:creationId xmlns:a16="http://schemas.microsoft.com/office/drawing/2014/main" id="{AE09EC5A-9442-DC41-9B99-8EDE413779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tekst 3">
            <a:extLst>
              <a:ext uri="{FF2B5EF4-FFF2-40B4-BE49-F238E27FC236}">
                <a16:creationId xmlns:a16="http://schemas.microsoft.com/office/drawing/2014/main" id="{E36BBA99-930A-424D-80F8-DDBC41DC5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55F79342-617F-AA4E-B170-DF3959E6FDEC}"/>
              </a:ext>
            </a:extLst>
          </p:cNvPr>
          <p:cNvSpPr>
            <a:spLocks noGrp="1"/>
          </p:cNvSpPr>
          <p:nvPr>
            <p:ph type="dt" sz="half" idx="10"/>
          </p:nvPr>
        </p:nvSpPr>
        <p:spPr/>
        <p:txBody>
          <a:bodyPr/>
          <a:lstStyle/>
          <a:p>
            <a:fld id="{D1257758-C150-914D-A84D-C2179FD03087}" type="datetimeFigureOut">
              <a:rPr lang="da-DK" smtClean="0"/>
              <a:t>24.01.2023</a:t>
            </a:fld>
            <a:endParaRPr lang="da-DK"/>
          </a:p>
        </p:txBody>
      </p:sp>
      <p:sp>
        <p:nvSpPr>
          <p:cNvPr id="6" name="Pladsholder til sidefod 5">
            <a:extLst>
              <a:ext uri="{FF2B5EF4-FFF2-40B4-BE49-F238E27FC236}">
                <a16:creationId xmlns:a16="http://schemas.microsoft.com/office/drawing/2014/main" id="{BDD81EC5-C027-C74D-9D86-BA5BAFF118F1}"/>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95596CFC-F7BD-0F46-833A-5E13D61535F1}"/>
              </a:ext>
            </a:extLst>
          </p:cNvPr>
          <p:cNvSpPr>
            <a:spLocks noGrp="1"/>
          </p:cNvSpPr>
          <p:nvPr>
            <p:ph type="sldNum" sz="quarter" idx="12"/>
          </p:nvPr>
        </p:nvSpPr>
        <p:spPr/>
        <p:txBody>
          <a:bodyPr/>
          <a:lstStyle/>
          <a:p>
            <a:fld id="{787E94F4-645A-9A40-A5A2-5DADA75F178A}" type="slidenum">
              <a:rPr lang="da-DK" smtClean="0"/>
              <a:t>‹nr.›</a:t>
            </a:fld>
            <a:endParaRPr lang="da-DK"/>
          </a:p>
        </p:txBody>
      </p:sp>
    </p:spTree>
    <p:extLst>
      <p:ext uri="{BB962C8B-B14F-4D97-AF65-F5344CB8AC3E}">
        <p14:creationId xmlns:p14="http://schemas.microsoft.com/office/powerpoint/2010/main" val="1408787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E155C9-75E2-5C44-9361-D222F6EAB0C0}"/>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billede 2">
            <a:extLst>
              <a:ext uri="{FF2B5EF4-FFF2-40B4-BE49-F238E27FC236}">
                <a16:creationId xmlns:a16="http://schemas.microsoft.com/office/drawing/2014/main" id="{12C6D649-E242-744E-9CF0-E4D8F5E72D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a:extLst>
              <a:ext uri="{FF2B5EF4-FFF2-40B4-BE49-F238E27FC236}">
                <a16:creationId xmlns:a16="http://schemas.microsoft.com/office/drawing/2014/main" id="{9DCCC580-5404-7744-AB82-E697BC3E6E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91513B7C-DFD6-1F4F-BCB2-939DEC4B3544}"/>
              </a:ext>
            </a:extLst>
          </p:cNvPr>
          <p:cNvSpPr>
            <a:spLocks noGrp="1"/>
          </p:cNvSpPr>
          <p:nvPr>
            <p:ph type="dt" sz="half" idx="10"/>
          </p:nvPr>
        </p:nvSpPr>
        <p:spPr/>
        <p:txBody>
          <a:bodyPr/>
          <a:lstStyle/>
          <a:p>
            <a:fld id="{D1257758-C150-914D-A84D-C2179FD03087}" type="datetimeFigureOut">
              <a:rPr lang="da-DK" smtClean="0"/>
              <a:t>24.01.2023</a:t>
            </a:fld>
            <a:endParaRPr lang="da-DK"/>
          </a:p>
        </p:txBody>
      </p:sp>
      <p:sp>
        <p:nvSpPr>
          <p:cNvPr id="6" name="Pladsholder til sidefod 5">
            <a:extLst>
              <a:ext uri="{FF2B5EF4-FFF2-40B4-BE49-F238E27FC236}">
                <a16:creationId xmlns:a16="http://schemas.microsoft.com/office/drawing/2014/main" id="{82B2E830-7CC1-B34A-8893-9FD014079D8C}"/>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79F817FA-FCEC-9A48-AA6D-65522E417A1C}"/>
              </a:ext>
            </a:extLst>
          </p:cNvPr>
          <p:cNvSpPr>
            <a:spLocks noGrp="1"/>
          </p:cNvSpPr>
          <p:nvPr>
            <p:ph type="sldNum" sz="quarter" idx="12"/>
          </p:nvPr>
        </p:nvSpPr>
        <p:spPr/>
        <p:txBody>
          <a:bodyPr/>
          <a:lstStyle/>
          <a:p>
            <a:fld id="{787E94F4-645A-9A40-A5A2-5DADA75F178A}" type="slidenum">
              <a:rPr lang="da-DK" smtClean="0"/>
              <a:t>‹nr.›</a:t>
            </a:fld>
            <a:endParaRPr lang="da-DK"/>
          </a:p>
        </p:txBody>
      </p:sp>
    </p:spTree>
    <p:extLst>
      <p:ext uri="{BB962C8B-B14F-4D97-AF65-F5344CB8AC3E}">
        <p14:creationId xmlns:p14="http://schemas.microsoft.com/office/powerpoint/2010/main" val="68882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25934264-58C1-AC43-9041-78FCB07436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p>
        </p:txBody>
      </p:sp>
      <p:sp>
        <p:nvSpPr>
          <p:cNvPr id="3" name="Pladsholder til tekst 2">
            <a:extLst>
              <a:ext uri="{FF2B5EF4-FFF2-40B4-BE49-F238E27FC236}">
                <a16:creationId xmlns:a16="http://schemas.microsoft.com/office/drawing/2014/main" id="{D0535486-A90C-154E-B8D0-742326E655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F6B91F46-6DDD-AD4A-A241-86E3003EBC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257758-C150-914D-A84D-C2179FD03087}" type="datetimeFigureOut">
              <a:rPr lang="da-DK" smtClean="0"/>
              <a:t>24.01.2023</a:t>
            </a:fld>
            <a:endParaRPr lang="da-DK"/>
          </a:p>
        </p:txBody>
      </p:sp>
      <p:sp>
        <p:nvSpPr>
          <p:cNvPr id="5" name="Pladsholder til sidefod 4">
            <a:extLst>
              <a:ext uri="{FF2B5EF4-FFF2-40B4-BE49-F238E27FC236}">
                <a16:creationId xmlns:a16="http://schemas.microsoft.com/office/drawing/2014/main" id="{1FD30ED6-0281-8B4B-8C8C-D1995671B3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slidenummer 5">
            <a:extLst>
              <a:ext uri="{FF2B5EF4-FFF2-40B4-BE49-F238E27FC236}">
                <a16:creationId xmlns:a16="http://schemas.microsoft.com/office/drawing/2014/main" id="{24FB6586-2C06-0646-8859-0384CE08AF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7E94F4-645A-9A40-A5A2-5DADA75F178A}" type="slidenum">
              <a:rPr lang="da-DK" smtClean="0"/>
              <a:t>‹nr.›</a:t>
            </a:fld>
            <a:endParaRPr lang="da-DK"/>
          </a:p>
        </p:txBody>
      </p:sp>
    </p:spTree>
    <p:extLst>
      <p:ext uri="{BB962C8B-B14F-4D97-AF65-F5344CB8AC3E}">
        <p14:creationId xmlns:p14="http://schemas.microsoft.com/office/powerpoint/2010/main" val="20892502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uidetilskriftligdanskhtx.systime.dk/?id=174" TargetMode="External"/><Relationship Id="rId2" Type="http://schemas.openxmlformats.org/officeDocument/2006/relationships/hyperlink" Target="https://guidetilskriftligdanskhtx.systime.dk/" TargetMode="External"/><Relationship Id="rId1" Type="http://schemas.openxmlformats.org/officeDocument/2006/relationships/slideLayout" Target="../slideLayouts/slideLayout4.xml"/><Relationship Id="rId5" Type="http://schemas.openxmlformats.org/officeDocument/2006/relationships/image" Target="../media/image20.tiff"/><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2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tiff"/><Relationship Id="rId7" Type="http://schemas.openxmlformats.org/officeDocument/2006/relationships/image" Target="../media/image28.gif"/><Relationship Id="rId2" Type="http://schemas.openxmlformats.org/officeDocument/2006/relationships/image" Target="../media/image36.tiff"/><Relationship Id="rId1" Type="http://schemas.openxmlformats.org/officeDocument/2006/relationships/slideLayout" Target="../slideLayouts/slideLayout2.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a:extLst>
              <a:ext uri="{FF2B5EF4-FFF2-40B4-BE49-F238E27FC236}">
                <a16:creationId xmlns:a16="http://schemas.microsoft.com/office/drawing/2014/main" id="{D440AB5B-C5CE-744D-9E96-984A682CB819}"/>
              </a:ext>
            </a:extLst>
          </p:cNvPr>
          <p:cNvPicPr>
            <a:picLocks noChangeAspect="1"/>
          </p:cNvPicPr>
          <p:nvPr/>
        </p:nvPicPr>
        <p:blipFill rotWithShape="1">
          <a:blip r:embed="rId2"/>
          <a:srcRect l="6474" r="-805"/>
          <a:stretch/>
        </p:blipFill>
        <p:spPr>
          <a:xfrm>
            <a:off x="0" y="10"/>
            <a:ext cx="14297026" cy="6857990"/>
          </a:xfrm>
          <a:prstGeom prst="rect">
            <a:avLst/>
          </a:prstGeom>
          <a:effectLst/>
        </p:spPr>
      </p:pic>
      <p:sp>
        <p:nvSpPr>
          <p:cNvPr id="2" name="Titel 1">
            <a:extLst>
              <a:ext uri="{FF2B5EF4-FFF2-40B4-BE49-F238E27FC236}">
                <a16:creationId xmlns:a16="http://schemas.microsoft.com/office/drawing/2014/main" id="{7D13CE67-618D-494A-815A-F1D3A94C2CBE}"/>
              </a:ext>
            </a:extLst>
          </p:cNvPr>
          <p:cNvSpPr>
            <a:spLocks noGrp="1"/>
          </p:cNvSpPr>
          <p:nvPr>
            <p:ph type="ctrTitle"/>
          </p:nvPr>
        </p:nvSpPr>
        <p:spPr>
          <a:xfrm>
            <a:off x="6763667" y="827815"/>
            <a:ext cx="5281613" cy="2890034"/>
          </a:xfrm>
        </p:spPr>
        <p:txBody>
          <a:bodyPr>
            <a:normAutofit/>
          </a:bodyPr>
          <a:lstStyle/>
          <a:p>
            <a:r>
              <a:rPr lang="da-DK" sz="6700" dirty="0"/>
              <a:t>ANALYSE</a:t>
            </a:r>
            <a:br>
              <a:rPr lang="da-DK" sz="6700" dirty="0"/>
            </a:br>
            <a:r>
              <a:rPr lang="da-DK" sz="6700" dirty="0"/>
              <a:t>VURDERING </a:t>
            </a:r>
            <a:br>
              <a:rPr lang="da-DK" sz="6700" dirty="0"/>
            </a:br>
            <a:r>
              <a:rPr lang="da-DK" sz="3200" dirty="0"/>
              <a:t>og</a:t>
            </a:r>
            <a:r>
              <a:rPr lang="da-DK" sz="6700" dirty="0"/>
              <a:t> DISKUSSION</a:t>
            </a:r>
            <a:endParaRPr lang="da-DK" dirty="0"/>
          </a:p>
        </p:txBody>
      </p:sp>
      <p:sp>
        <p:nvSpPr>
          <p:cNvPr id="3" name="Tekstfelt 2">
            <a:extLst>
              <a:ext uri="{FF2B5EF4-FFF2-40B4-BE49-F238E27FC236}">
                <a16:creationId xmlns:a16="http://schemas.microsoft.com/office/drawing/2014/main" id="{AD090308-6A19-AC43-9470-FA1C6D03AE1B}"/>
              </a:ext>
            </a:extLst>
          </p:cNvPr>
          <p:cNvSpPr txBox="1"/>
          <p:nvPr/>
        </p:nvSpPr>
        <p:spPr>
          <a:xfrm>
            <a:off x="7160619" y="4096400"/>
            <a:ext cx="4487708" cy="769441"/>
          </a:xfrm>
          <a:prstGeom prst="rect">
            <a:avLst/>
          </a:prstGeom>
          <a:noFill/>
        </p:spPr>
        <p:txBody>
          <a:bodyPr wrap="square" rtlCol="0">
            <a:spAutoFit/>
          </a:bodyPr>
          <a:lstStyle/>
          <a:p>
            <a:pPr algn="ctr"/>
            <a:r>
              <a:rPr lang="da-DK" sz="4400" b="1" dirty="0">
                <a:latin typeface="Abadi" panose="020F0502020204030204" pitchFamily="34" charset="0"/>
                <a:cs typeface="Abadi" panose="020F0502020204030204" pitchFamily="34" charset="0"/>
              </a:rPr>
              <a:t>Opinionstekst</a:t>
            </a:r>
          </a:p>
        </p:txBody>
      </p:sp>
    </p:spTree>
    <p:extLst>
      <p:ext uri="{BB962C8B-B14F-4D97-AF65-F5344CB8AC3E}">
        <p14:creationId xmlns:p14="http://schemas.microsoft.com/office/powerpoint/2010/main" val="306287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F868EF-16BE-414C-AAD7-A0B38B370D44}"/>
              </a:ext>
            </a:extLst>
          </p:cNvPr>
          <p:cNvSpPr>
            <a:spLocks noGrp="1"/>
          </p:cNvSpPr>
          <p:nvPr>
            <p:ph type="title"/>
          </p:nvPr>
        </p:nvSpPr>
        <p:spPr/>
        <p:txBody>
          <a:bodyPr/>
          <a:lstStyle/>
          <a:p>
            <a:r>
              <a:rPr lang="da-DK" dirty="0"/>
              <a:t>RETORISKE VIRKEMIDLER</a:t>
            </a:r>
          </a:p>
        </p:txBody>
      </p:sp>
      <p:sp>
        <p:nvSpPr>
          <p:cNvPr id="3" name="Pladsholder til indhold 2">
            <a:extLst>
              <a:ext uri="{FF2B5EF4-FFF2-40B4-BE49-F238E27FC236}">
                <a16:creationId xmlns:a16="http://schemas.microsoft.com/office/drawing/2014/main" id="{72E057EC-A667-4647-8EA5-8AA5E41CBAA5}"/>
              </a:ext>
            </a:extLst>
          </p:cNvPr>
          <p:cNvSpPr>
            <a:spLocks noGrp="1"/>
          </p:cNvSpPr>
          <p:nvPr>
            <p:ph idx="1"/>
          </p:nvPr>
        </p:nvSpPr>
        <p:spPr>
          <a:xfrm>
            <a:off x="838200" y="1690688"/>
            <a:ext cx="10515600" cy="4351338"/>
          </a:xfrm>
        </p:spPr>
        <p:txBody>
          <a:bodyPr/>
          <a:lstStyle/>
          <a:p>
            <a:r>
              <a:rPr lang="da-DK" dirty="0"/>
              <a:t>Sproglig stil (høj, lav, slang, kraftudtryk, fagtermer mm)</a:t>
            </a:r>
          </a:p>
          <a:p>
            <a:r>
              <a:rPr lang="da-DK" dirty="0"/>
              <a:t>Rytme og gentagelser</a:t>
            </a:r>
          </a:p>
          <a:p>
            <a:r>
              <a:rPr lang="da-DK" dirty="0"/>
              <a:t>Komposition (indledning, afslutning, AIDA, HYSS)</a:t>
            </a:r>
          </a:p>
          <a:p>
            <a:r>
              <a:rPr lang="da-DK" dirty="0"/>
              <a:t>Tiltaleform (jeg, du, I, man)</a:t>
            </a:r>
          </a:p>
          <a:p>
            <a:r>
              <a:rPr lang="da-DK" dirty="0"/>
              <a:t>Overskrift og ordvalg (diskurs)</a:t>
            </a:r>
          </a:p>
          <a:p>
            <a:r>
              <a:rPr lang="da-DK" dirty="0"/>
              <a:t>Humor, ironi og sarkame</a:t>
            </a:r>
          </a:p>
          <a:p>
            <a:r>
              <a:rPr lang="da-DK" dirty="0"/>
              <a:t>Retoriske spørgsmål</a:t>
            </a:r>
          </a:p>
          <a:p>
            <a:r>
              <a:rPr lang="da-DK" dirty="0"/>
              <a:t>Appelformer</a:t>
            </a:r>
          </a:p>
          <a:p>
            <a:pPr marL="0" indent="0">
              <a:buNone/>
            </a:pPr>
            <a:endParaRPr lang="da-DK" dirty="0"/>
          </a:p>
        </p:txBody>
      </p:sp>
      <p:pic>
        <p:nvPicPr>
          <p:cNvPr id="4" name="Billede 3">
            <a:extLst>
              <a:ext uri="{FF2B5EF4-FFF2-40B4-BE49-F238E27FC236}">
                <a16:creationId xmlns:a16="http://schemas.microsoft.com/office/drawing/2014/main" id="{B6FE854E-8D23-474C-96EA-FEA6EB9CAC62}"/>
              </a:ext>
            </a:extLst>
          </p:cNvPr>
          <p:cNvPicPr>
            <a:picLocks noChangeAspect="1"/>
          </p:cNvPicPr>
          <p:nvPr/>
        </p:nvPicPr>
        <p:blipFill>
          <a:blip r:embed="rId2"/>
          <a:stretch>
            <a:fillRect/>
          </a:stretch>
        </p:blipFill>
        <p:spPr>
          <a:xfrm>
            <a:off x="4931229" y="4464864"/>
            <a:ext cx="6999513" cy="1742101"/>
          </a:xfrm>
          <a:prstGeom prst="rect">
            <a:avLst/>
          </a:prstGeom>
        </p:spPr>
      </p:pic>
    </p:spTree>
    <p:extLst>
      <p:ext uri="{BB962C8B-B14F-4D97-AF65-F5344CB8AC3E}">
        <p14:creationId xmlns:p14="http://schemas.microsoft.com/office/powerpoint/2010/main" val="2752276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F868EF-16BE-414C-AAD7-A0B38B370D44}"/>
              </a:ext>
            </a:extLst>
          </p:cNvPr>
          <p:cNvSpPr>
            <a:spLocks noGrp="1"/>
          </p:cNvSpPr>
          <p:nvPr>
            <p:ph type="title"/>
          </p:nvPr>
        </p:nvSpPr>
        <p:spPr/>
        <p:txBody>
          <a:bodyPr/>
          <a:lstStyle/>
          <a:p>
            <a:r>
              <a:rPr lang="da-DK" dirty="0"/>
              <a:t>ANALYSE AF ARGUMENTATION</a:t>
            </a:r>
          </a:p>
        </p:txBody>
      </p:sp>
      <p:pic>
        <p:nvPicPr>
          <p:cNvPr id="8" name="Billede 7">
            <a:extLst>
              <a:ext uri="{FF2B5EF4-FFF2-40B4-BE49-F238E27FC236}">
                <a16:creationId xmlns:a16="http://schemas.microsoft.com/office/drawing/2014/main" id="{DAB2DB45-32E0-2747-B2AE-E8C9A0C03518}"/>
              </a:ext>
            </a:extLst>
          </p:cNvPr>
          <p:cNvPicPr>
            <a:picLocks noChangeAspect="1"/>
          </p:cNvPicPr>
          <p:nvPr/>
        </p:nvPicPr>
        <p:blipFill>
          <a:blip r:embed="rId2"/>
          <a:stretch>
            <a:fillRect/>
          </a:stretch>
        </p:blipFill>
        <p:spPr>
          <a:xfrm>
            <a:off x="1722565" y="2160199"/>
            <a:ext cx="9003997" cy="3066986"/>
          </a:xfrm>
          <a:prstGeom prst="rect">
            <a:avLst/>
          </a:prstGeom>
        </p:spPr>
      </p:pic>
      <p:sp>
        <p:nvSpPr>
          <p:cNvPr id="9" name="Tekstfelt 8">
            <a:extLst>
              <a:ext uri="{FF2B5EF4-FFF2-40B4-BE49-F238E27FC236}">
                <a16:creationId xmlns:a16="http://schemas.microsoft.com/office/drawing/2014/main" id="{97349811-502B-0C44-BB55-6396F77C2CE1}"/>
              </a:ext>
            </a:extLst>
          </p:cNvPr>
          <p:cNvSpPr txBox="1"/>
          <p:nvPr/>
        </p:nvSpPr>
        <p:spPr>
          <a:xfrm>
            <a:off x="8724551" y="3336651"/>
            <a:ext cx="3001037" cy="646331"/>
          </a:xfrm>
          <a:prstGeom prst="rect">
            <a:avLst/>
          </a:prstGeom>
          <a:noFill/>
        </p:spPr>
        <p:txBody>
          <a:bodyPr wrap="square" rtlCol="0">
            <a:spAutoFit/>
          </a:bodyPr>
          <a:lstStyle/>
          <a:p>
            <a:r>
              <a:rPr lang="da-DK" dirty="0"/>
              <a:t>Hvad vil afsenderen overbevise modtageren om?</a:t>
            </a:r>
          </a:p>
        </p:txBody>
      </p:sp>
      <p:sp>
        <p:nvSpPr>
          <p:cNvPr id="10" name="Tekstfelt 9">
            <a:extLst>
              <a:ext uri="{FF2B5EF4-FFF2-40B4-BE49-F238E27FC236}">
                <a16:creationId xmlns:a16="http://schemas.microsoft.com/office/drawing/2014/main" id="{E15E4A03-64E3-BC4B-9209-593B92E94EC4}"/>
              </a:ext>
            </a:extLst>
          </p:cNvPr>
          <p:cNvSpPr txBox="1"/>
          <p:nvPr/>
        </p:nvSpPr>
        <p:spPr>
          <a:xfrm>
            <a:off x="1799704" y="3336652"/>
            <a:ext cx="2784710" cy="646331"/>
          </a:xfrm>
          <a:prstGeom prst="rect">
            <a:avLst/>
          </a:prstGeom>
          <a:noFill/>
        </p:spPr>
        <p:txBody>
          <a:bodyPr wrap="square" rtlCol="0">
            <a:spAutoFit/>
          </a:bodyPr>
          <a:lstStyle/>
          <a:p>
            <a:r>
              <a:rPr lang="da-DK" dirty="0"/>
              <a:t>Hvilken grund gives der for at påstanden er valid/sand?</a:t>
            </a:r>
          </a:p>
        </p:txBody>
      </p:sp>
      <p:sp>
        <p:nvSpPr>
          <p:cNvPr id="11" name="Tekstfelt 10">
            <a:extLst>
              <a:ext uri="{FF2B5EF4-FFF2-40B4-BE49-F238E27FC236}">
                <a16:creationId xmlns:a16="http://schemas.microsoft.com/office/drawing/2014/main" id="{7A56EA7F-8D47-CB48-AFB5-5D06EAF93B17}"/>
              </a:ext>
            </a:extLst>
          </p:cNvPr>
          <p:cNvSpPr txBox="1"/>
          <p:nvPr/>
        </p:nvSpPr>
        <p:spPr>
          <a:xfrm>
            <a:off x="4391102" y="4904019"/>
            <a:ext cx="3666921" cy="646331"/>
          </a:xfrm>
          <a:prstGeom prst="rect">
            <a:avLst/>
          </a:prstGeom>
          <a:noFill/>
        </p:spPr>
        <p:txBody>
          <a:bodyPr wrap="square" rtlCol="0">
            <a:spAutoFit/>
          </a:bodyPr>
          <a:lstStyle/>
          <a:p>
            <a:pPr algn="ctr"/>
            <a:r>
              <a:rPr lang="da-DK" dirty="0"/>
              <a:t>Hvad skal man være enig i, for at belægget understøtter påstanden?</a:t>
            </a:r>
          </a:p>
        </p:txBody>
      </p:sp>
    </p:spTree>
    <p:extLst>
      <p:ext uri="{BB962C8B-B14F-4D97-AF65-F5344CB8AC3E}">
        <p14:creationId xmlns:p14="http://schemas.microsoft.com/office/powerpoint/2010/main" val="190316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e 15">
            <a:extLst>
              <a:ext uri="{FF2B5EF4-FFF2-40B4-BE49-F238E27FC236}">
                <a16:creationId xmlns:a16="http://schemas.microsoft.com/office/drawing/2014/main" id="{731BF6C1-8F89-3141-9CDA-C4254FD8EF10}"/>
              </a:ext>
            </a:extLst>
          </p:cNvPr>
          <p:cNvGrpSpPr/>
          <p:nvPr/>
        </p:nvGrpSpPr>
        <p:grpSpPr>
          <a:xfrm>
            <a:off x="1114425" y="-110218"/>
            <a:ext cx="9437914" cy="7078435"/>
            <a:chOff x="1114425" y="-110218"/>
            <a:chExt cx="9437914" cy="7078435"/>
          </a:xfrm>
        </p:grpSpPr>
        <p:grpSp>
          <p:nvGrpSpPr>
            <p:cNvPr id="8" name="Gruppe 7">
              <a:extLst>
                <a:ext uri="{FF2B5EF4-FFF2-40B4-BE49-F238E27FC236}">
                  <a16:creationId xmlns:a16="http://schemas.microsoft.com/office/drawing/2014/main" id="{60E463AD-A375-4945-9813-1A65B2E6A5F0}"/>
                </a:ext>
              </a:extLst>
            </p:cNvPr>
            <p:cNvGrpSpPr/>
            <p:nvPr/>
          </p:nvGrpSpPr>
          <p:grpSpPr>
            <a:xfrm>
              <a:off x="1114425" y="-110218"/>
              <a:ext cx="9437914" cy="7078435"/>
              <a:chOff x="1114425" y="-110218"/>
              <a:chExt cx="9437914" cy="7078435"/>
            </a:xfrm>
          </p:grpSpPr>
          <p:pic>
            <p:nvPicPr>
              <p:cNvPr id="4" name="Billede 3">
                <a:extLst>
                  <a:ext uri="{FF2B5EF4-FFF2-40B4-BE49-F238E27FC236}">
                    <a16:creationId xmlns:a16="http://schemas.microsoft.com/office/drawing/2014/main" id="{85C35B23-9353-C648-B1A5-A58F125EEDD7}"/>
                  </a:ext>
                </a:extLst>
              </p:cNvPr>
              <p:cNvPicPr>
                <a:picLocks noChangeAspect="1"/>
              </p:cNvPicPr>
              <p:nvPr/>
            </p:nvPicPr>
            <p:blipFill>
              <a:blip r:embed="rId2"/>
              <a:stretch>
                <a:fillRect/>
              </a:stretch>
            </p:blipFill>
            <p:spPr>
              <a:xfrm>
                <a:off x="1114425" y="-110218"/>
                <a:ext cx="9437914" cy="7078435"/>
              </a:xfrm>
              <a:prstGeom prst="rect">
                <a:avLst/>
              </a:prstGeom>
            </p:spPr>
          </p:pic>
          <p:sp>
            <p:nvSpPr>
              <p:cNvPr id="7" name="Afrundet rektangel 6">
                <a:extLst>
                  <a:ext uri="{FF2B5EF4-FFF2-40B4-BE49-F238E27FC236}">
                    <a16:creationId xmlns:a16="http://schemas.microsoft.com/office/drawing/2014/main" id="{E7346913-4F13-0442-9AB9-B159350386FC}"/>
                  </a:ext>
                </a:extLst>
              </p:cNvPr>
              <p:cNvSpPr/>
              <p:nvPr/>
            </p:nvSpPr>
            <p:spPr>
              <a:xfrm>
                <a:off x="8743950" y="5729288"/>
                <a:ext cx="1528763" cy="10001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10" name="Afrundet rektangel 9">
              <a:extLst>
                <a:ext uri="{FF2B5EF4-FFF2-40B4-BE49-F238E27FC236}">
                  <a16:creationId xmlns:a16="http://schemas.microsoft.com/office/drawing/2014/main" id="{0ED02AAE-6170-1D4E-9611-0CE4D1C789CC}"/>
                </a:ext>
              </a:extLst>
            </p:cNvPr>
            <p:cNvSpPr/>
            <p:nvPr/>
          </p:nvSpPr>
          <p:spPr>
            <a:xfrm>
              <a:off x="5257800" y="1428750"/>
              <a:ext cx="1843088" cy="428625"/>
            </a:xfrm>
            <a:prstGeom prst="roundRect">
              <a:avLst/>
            </a:prstGeom>
            <a:solidFill>
              <a:schemeClr val="accent1">
                <a:lumMod val="7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Afrundet rektangel 10">
              <a:extLst>
                <a:ext uri="{FF2B5EF4-FFF2-40B4-BE49-F238E27FC236}">
                  <a16:creationId xmlns:a16="http://schemas.microsoft.com/office/drawing/2014/main" id="{5430B3E5-8878-4C46-97C0-6B1372905676}"/>
                </a:ext>
              </a:extLst>
            </p:cNvPr>
            <p:cNvSpPr/>
            <p:nvPr/>
          </p:nvSpPr>
          <p:spPr>
            <a:xfrm>
              <a:off x="5876246" y="3182030"/>
              <a:ext cx="1843088" cy="428625"/>
            </a:xfrm>
            <a:prstGeom prst="roundRect">
              <a:avLst/>
            </a:prstGeom>
            <a:solidFill>
              <a:schemeClr val="accent1">
                <a:lumMod val="7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Afrundet rektangel 11">
              <a:extLst>
                <a:ext uri="{FF2B5EF4-FFF2-40B4-BE49-F238E27FC236}">
                  <a16:creationId xmlns:a16="http://schemas.microsoft.com/office/drawing/2014/main" id="{2F7FC42D-EFD1-D84D-B86E-C6B77FF08652}"/>
                </a:ext>
              </a:extLst>
            </p:cNvPr>
            <p:cNvSpPr/>
            <p:nvPr/>
          </p:nvSpPr>
          <p:spPr>
            <a:xfrm>
              <a:off x="4699909" y="5457826"/>
              <a:ext cx="1843088" cy="428625"/>
            </a:xfrm>
            <a:prstGeom prst="roundRect">
              <a:avLst/>
            </a:prstGeom>
            <a:solidFill>
              <a:schemeClr val="accent1">
                <a:lumMod val="7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Afrundet rektangel 12">
              <a:extLst>
                <a:ext uri="{FF2B5EF4-FFF2-40B4-BE49-F238E27FC236}">
                  <a16:creationId xmlns:a16="http://schemas.microsoft.com/office/drawing/2014/main" id="{A98DB7D9-4915-704D-B8B8-B8B92F2A3EBE}"/>
                </a:ext>
              </a:extLst>
            </p:cNvPr>
            <p:cNvSpPr/>
            <p:nvPr/>
          </p:nvSpPr>
          <p:spPr>
            <a:xfrm>
              <a:off x="2223413" y="2195514"/>
              <a:ext cx="1877104" cy="704849"/>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Afrundet rektangel 13">
              <a:extLst>
                <a:ext uri="{FF2B5EF4-FFF2-40B4-BE49-F238E27FC236}">
                  <a16:creationId xmlns:a16="http://schemas.microsoft.com/office/drawing/2014/main" id="{A612453B-E9DF-B142-8A92-1FE7D8D5B8D8}"/>
                </a:ext>
              </a:extLst>
            </p:cNvPr>
            <p:cNvSpPr/>
            <p:nvPr/>
          </p:nvSpPr>
          <p:spPr>
            <a:xfrm>
              <a:off x="7015159" y="2219325"/>
              <a:ext cx="2100265" cy="704849"/>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Afrundet rektangel 14">
              <a:extLst>
                <a:ext uri="{FF2B5EF4-FFF2-40B4-BE49-F238E27FC236}">
                  <a16:creationId xmlns:a16="http://schemas.microsoft.com/office/drawing/2014/main" id="{DA043844-23AE-5B4A-A605-7C177FA88A19}"/>
                </a:ext>
              </a:extLst>
            </p:cNvPr>
            <p:cNvSpPr/>
            <p:nvPr/>
          </p:nvSpPr>
          <p:spPr>
            <a:xfrm>
              <a:off x="4699909" y="3986213"/>
              <a:ext cx="1579447" cy="813712"/>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Tree>
    <p:extLst>
      <p:ext uri="{BB962C8B-B14F-4D97-AF65-F5344CB8AC3E}">
        <p14:creationId xmlns:p14="http://schemas.microsoft.com/office/powerpoint/2010/main" val="3711804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illede 3">
            <a:extLst>
              <a:ext uri="{FF2B5EF4-FFF2-40B4-BE49-F238E27FC236}">
                <a16:creationId xmlns:a16="http://schemas.microsoft.com/office/drawing/2014/main" id="{112BCD31-8735-7C41-AEFC-9F7640BF06AF}"/>
              </a:ext>
            </a:extLst>
          </p:cNvPr>
          <p:cNvPicPr>
            <a:picLocks noChangeAspect="1"/>
          </p:cNvPicPr>
          <p:nvPr/>
        </p:nvPicPr>
        <p:blipFill>
          <a:blip r:embed="rId2"/>
          <a:stretch>
            <a:fillRect/>
          </a:stretch>
        </p:blipFill>
        <p:spPr>
          <a:xfrm>
            <a:off x="768909" y="643467"/>
            <a:ext cx="7211735" cy="5571066"/>
          </a:xfrm>
          <a:prstGeom prst="rect">
            <a:avLst/>
          </a:prstGeom>
        </p:spPr>
      </p:pic>
      <p:sp>
        <p:nvSpPr>
          <p:cNvPr id="5" name="Tekstfelt 4">
            <a:extLst>
              <a:ext uri="{FF2B5EF4-FFF2-40B4-BE49-F238E27FC236}">
                <a16:creationId xmlns:a16="http://schemas.microsoft.com/office/drawing/2014/main" id="{714AC683-1048-2B48-9B65-D83B130D9DCC}"/>
              </a:ext>
            </a:extLst>
          </p:cNvPr>
          <p:cNvSpPr txBox="1"/>
          <p:nvPr/>
        </p:nvSpPr>
        <p:spPr>
          <a:xfrm>
            <a:off x="8211936" y="3429000"/>
            <a:ext cx="3271759" cy="2585323"/>
          </a:xfrm>
          <a:prstGeom prst="rect">
            <a:avLst/>
          </a:prstGeom>
          <a:solidFill>
            <a:schemeClr val="accent6">
              <a:lumMod val="60000"/>
              <a:lumOff val="40000"/>
            </a:schemeClr>
          </a:solidFill>
          <a:ln>
            <a:solidFill>
              <a:schemeClr val="bg1">
                <a:lumMod val="50000"/>
              </a:schemeClr>
            </a:solidFill>
          </a:ln>
        </p:spPr>
        <p:txBody>
          <a:bodyPr wrap="square" rtlCol="0">
            <a:spAutoFit/>
          </a:bodyPr>
          <a:lstStyle/>
          <a:p>
            <a:r>
              <a:rPr lang="da-DK" sz="4400" dirty="0">
                <a:latin typeface="Avenir Next Condensed" panose="020B0506020202020204" pitchFamily="34" charset="0"/>
                <a:cs typeface="Baghdad" pitchFamily="2" charset="-78"/>
              </a:rPr>
              <a:t>HUSK</a:t>
            </a:r>
            <a:endParaRPr lang="da-DK" sz="2000" dirty="0">
              <a:latin typeface="Avenir Next Condensed" panose="020B0506020202020204" pitchFamily="34" charset="0"/>
              <a:cs typeface="Baghdad" pitchFamily="2" charset="-78"/>
            </a:endParaRPr>
          </a:p>
          <a:p>
            <a:r>
              <a:rPr lang="da-DK" sz="2000" dirty="0">
                <a:latin typeface="Avenir Next Condensed" panose="020B0506020202020204" pitchFamily="34" charset="0"/>
                <a:cs typeface="Baghdad" pitchFamily="2" charset="-78"/>
              </a:rPr>
              <a:t>I en argumentationsanalyse skal du overhovedet ikke bidrage med din egen holdning til emnet!</a:t>
            </a:r>
          </a:p>
          <a:p>
            <a:endParaRPr lang="da-DK" dirty="0">
              <a:latin typeface="Avenir Next Condensed" panose="020B0506020202020204" pitchFamily="34" charset="0"/>
              <a:cs typeface="Baghdad" pitchFamily="2" charset="-78"/>
            </a:endParaRPr>
          </a:p>
          <a:p>
            <a:r>
              <a:rPr lang="da-DK" sz="2000" dirty="0">
                <a:latin typeface="Avenir Next Condensed" panose="020B0506020202020204" pitchFamily="34" charset="0"/>
                <a:cs typeface="Baghdad" pitchFamily="2" charset="-78"/>
              </a:rPr>
              <a:t>Du skal udelukkende analysere argumentationen </a:t>
            </a:r>
            <a:r>
              <a:rPr lang="da-DK" sz="2000" b="1" dirty="0">
                <a:latin typeface="Avenir Next Condensed" panose="020B0506020202020204" pitchFamily="34" charset="0"/>
                <a:cs typeface="Baghdad" pitchFamily="2" charset="-78"/>
              </a:rPr>
              <a:t>fagligt!</a:t>
            </a:r>
          </a:p>
        </p:txBody>
      </p:sp>
      <p:sp>
        <p:nvSpPr>
          <p:cNvPr id="6" name="Afrundet rektangel 5">
            <a:extLst>
              <a:ext uri="{FF2B5EF4-FFF2-40B4-BE49-F238E27FC236}">
                <a16:creationId xmlns:a16="http://schemas.microsoft.com/office/drawing/2014/main" id="{10F65404-EEE3-8542-8192-714603B52E36}"/>
              </a:ext>
            </a:extLst>
          </p:cNvPr>
          <p:cNvSpPr/>
          <p:nvPr/>
        </p:nvSpPr>
        <p:spPr>
          <a:xfrm>
            <a:off x="4729163" y="2500313"/>
            <a:ext cx="1743075" cy="67151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Afrundet rektangel 9">
            <a:extLst>
              <a:ext uri="{FF2B5EF4-FFF2-40B4-BE49-F238E27FC236}">
                <a16:creationId xmlns:a16="http://schemas.microsoft.com/office/drawing/2014/main" id="{0B5CB20E-47B1-7042-AAA4-5415411C8D75}"/>
              </a:ext>
            </a:extLst>
          </p:cNvPr>
          <p:cNvSpPr/>
          <p:nvPr/>
        </p:nvSpPr>
        <p:spPr>
          <a:xfrm>
            <a:off x="4910138" y="4721661"/>
            <a:ext cx="2133600" cy="10362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Afrundet rektangel 11">
            <a:extLst>
              <a:ext uri="{FF2B5EF4-FFF2-40B4-BE49-F238E27FC236}">
                <a16:creationId xmlns:a16="http://schemas.microsoft.com/office/drawing/2014/main" id="{5F538396-EBCD-714E-AA7F-B95E1D5FF9CE}"/>
              </a:ext>
            </a:extLst>
          </p:cNvPr>
          <p:cNvSpPr/>
          <p:nvPr/>
        </p:nvSpPr>
        <p:spPr>
          <a:xfrm>
            <a:off x="2595563" y="5178331"/>
            <a:ext cx="2133600" cy="10362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Afrundet rektangel 12">
            <a:extLst>
              <a:ext uri="{FF2B5EF4-FFF2-40B4-BE49-F238E27FC236}">
                <a16:creationId xmlns:a16="http://schemas.microsoft.com/office/drawing/2014/main" id="{4ED9B95F-472B-F44A-BD0B-09BAFB672391}"/>
              </a:ext>
            </a:extLst>
          </p:cNvPr>
          <p:cNvSpPr/>
          <p:nvPr/>
        </p:nvSpPr>
        <p:spPr>
          <a:xfrm>
            <a:off x="2906432" y="3902099"/>
            <a:ext cx="2133600" cy="10362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73228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ladsholder til indhold 3">
            <a:extLst>
              <a:ext uri="{FF2B5EF4-FFF2-40B4-BE49-F238E27FC236}">
                <a16:creationId xmlns:a16="http://schemas.microsoft.com/office/drawing/2014/main" id="{B81A336F-F04C-5147-B133-71D789047374}"/>
              </a:ext>
            </a:extLst>
          </p:cNvPr>
          <p:cNvPicPr>
            <a:picLocks noGrp="1" noChangeAspect="1"/>
          </p:cNvPicPr>
          <p:nvPr>
            <p:ph idx="4294967295"/>
          </p:nvPr>
        </p:nvPicPr>
        <p:blipFill rotWithShape="1">
          <a:blip r:embed="rId2"/>
          <a:srcRect l="14415" t="9091" r="20949"/>
          <a:stretch/>
        </p:blipFill>
        <p:spPr>
          <a:xfrm>
            <a:off x="20" y="10"/>
            <a:ext cx="8668492" cy="6857990"/>
          </a:xfrm>
          <a:prstGeom prst="rect">
            <a:avLst/>
          </a:prstGeom>
        </p:spPr>
      </p:pic>
      <p:sp>
        <p:nvSpPr>
          <p:cNvPr id="11"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A6FFF0EC-4B54-5B46-92F4-DEEDB2D72F6F}"/>
              </a:ext>
            </a:extLst>
          </p:cNvPr>
          <p:cNvSpPr>
            <a:spLocks noGrp="1"/>
          </p:cNvSpPr>
          <p:nvPr>
            <p:ph type="ctrTitle"/>
          </p:nvPr>
        </p:nvSpPr>
        <p:spPr>
          <a:xfrm>
            <a:off x="7659974" y="1122363"/>
            <a:ext cx="4211986" cy="3204134"/>
          </a:xfrm>
        </p:spPr>
        <p:txBody>
          <a:bodyPr vert="horz" lIns="91440" tIns="45720" rIns="91440" bIns="45720" rtlCol="0" anchor="b">
            <a:normAutofit/>
          </a:bodyPr>
          <a:lstStyle/>
          <a:p>
            <a:pPr algn="l"/>
            <a:r>
              <a:rPr lang="en-US" b="1" dirty="0"/>
              <a:t>VURDERING</a:t>
            </a:r>
            <a:r>
              <a:rPr lang="en-US" sz="4800" dirty="0"/>
              <a:t> </a:t>
            </a:r>
            <a:br>
              <a:rPr lang="en-US" sz="4800" dirty="0"/>
            </a:br>
            <a:r>
              <a:rPr lang="en-US" sz="4800" dirty="0" err="1"/>
              <a:t>af</a:t>
            </a:r>
            <a:r>
              <a:rPr lang="en-US" sz="4800" dirty="0"/>
              <a:t> </a:t>
            </a:r>
            <a:r>
              <a:rPr lang="en-US" sz="4800" dirty="0" err="1"/>
              <a:t>opinionstekst</a:t>
            </a:r>
            <a:endParaRPr lang="en-US" sz="48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4328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B69104-4363-E444-8CEF-2487FFB5BA11}"/>
              </a:ext>
            </a:extLst>
          </p:cNvPr>
          <p:cNvSpPr>
            <a:spLocks noGrp="1"/>
          </p:cNvSpPr>
          <p:nvPr>
            <p:ph type="title"/>
          </p:nvPr>
        </p:nvSpPr>
        <p:spPr>
          <a:xfrm>
            <a:off x="216436" y="638140"/>
            <a:ext cx="4218038" cy="1607060"/>
          </a:xfrm>
          <a:noFill/>
          <a:ln w="19050">
            <a:solidFill>
              <a:schemeClr val="tx1"/>
            </a:solidFill>
          </a:ln>
        </p:spPr>
        <p:txBody>
          <a:bodyPr wrap="square" anchor="ctr">
            <a:normAutofit fontScale="90000"/>
          </a:bodyPr>
          <a:lstStyle/>
          <a:p>
            <a:pPr algn="ctr"/>
            <a:r>
              <a:rPr lang="da-DK" sz="7200" dirty="0"/>
              <a:t>VURDERING</a:t>
            </a:r>
            <a:endParaRPr lang="da-DK" sz="2800" dirty="0"/>
          </a:p>
        </p:txBody>
      </p:sp>
      <p:sp>
        <p:nvSpPr>
          <p:cNvPr id="3" name="Pladsholder til indhold 2">
            <a:extLst>
              <a:ext uri="{FF2B5EF4-FFF2-40B4-BE49-F238E27FC236}">
                <a16:creationId xmlns:a16="http://schemas.microsoft.com/office/drawing/2014/main" id="{930681C9-E656-FE49-80CC-B92A4CC21454}"/>
              </a:ext>
            </a:extLst>
          </p:cNvPr>
          <p:cNvSpPr>
            <a:spLocks noGrp="1"/>
          </p:cNvSpPr>
          <p:nvPr>
            <p:ph idx="1"/>
          </p:nvPr>
        </p:nvSpPr>
        <p:spPr>
          <a:xfrm>
            <a:off x="216436" y="2503131"/>
            <a:ext cx="4218038" cy="3877057"/>
          </a:xfrm>
        </p:spPr>
        <p:txBody>
          <a:bodyPr>
            <a:noAutofit/>
          </a:bodyPr>
          <a:lstStyle/>
          <a:p>
            <a:pPr marL="0" indent="0">
              <a:lnSpc>
                <a:spcPct val="100000"/>
              </a:lnSpc>
              <a:spcBef>
                <a:spcPts val="0"/>
              </a:spcBef>
              <a:buNone/>
            </a:pPr>
            <a:r>
              <a:rPr lang="da-DK" sz="2000" dirty="0"/>
              <a:t>Vurderingen af en opinionstekst sker i forlængelse af din analyse.</a:t>
            </a:r>
          </a:p>
          <a:p>
            <a:pPr marL="0" indent="0">
              <a:lnSpc>
                <a:spcPct val="100000"/>
              </a:lnSpc>
              <a:spcBef>
                <a:spcPts val="0"/>
              </a:spcBef>
              <a:buNone/>
            </a:pPr>
            <a:endParaRPr lang="da-DK" sz="2000" dirty="0"/>
          </a:p>
          <a:p>
            <a:pPr marL="0" indent="0">
              <a:lnSpc>
                <a:spcPct val="100000"/>
              </a:lnSpc>
              <a:spcBef>
                <a:spcPts val="0"/>
              </a:spcBef>
              <a:buNone/>
            </a:pPr>
            <a:r>
              <a:rPr lang="da-DK" sz="2000" dirty="0"/>
              <a:t>Du skal vurdere, om den argumentation, som afsenderen har brugt, holder. Overvej, om modtageren bliver overbevist, og beskriv, hvad det er, der gør det/ikke gør det. Det er ikke nok, at du skriver ud fra en mavefornemmelse. Du skal bruge det, du er kommet frem til i analysen som grundlag for din vurdering.</a:t>
            </a:r>
          </a:p>
        </p:txBody>
      </p:sp>
      <p:pic>
        <p:nvPicPr>
          <p:cNvPr id="7" name="Billede 6" descr="Et billede, der indeholder skærmbillede, sidder, parkeringsplads, hvid&#10;&#10;Automatisk genereret beskrivelse">
            <a:extLst>
              <a:ext uri="{FF2B5EF4-FFF2-40B4-BE49-F238E27FC236}">
                <a16:creationId xmlns:a16="http://schemas.microsoft.com/office/drawing/2014/main" id="{DFE3E95C-235C-8D43-AD89-413788A8DBD1}"/>
              </a:ext>
            </a:extLst>
          </p:cNvPr>
          <p:cNvPicPr>
            <a:picLocks noChangeAspect="1"/>
          </p:cNvPicPr>
          <p:nvPr/>
        </p:nvPicPr>
        <p:blipFill rotWithShape="1">
          <a:blip r:embed="rId2"/>
          <a:srcRect l="53820" t="38999" r="11597" b="41000"/>
          <a:stretch/>
        </p:blipFill>
        <p:spPr>
          <a:xfrm>
            <a:off x="4719768" y="919320"/>
            <a:ext cx="7336531" cy="2651760"/>
          </a:xfrm>
          <a:prstGeom prst="rect">
            <a:avLst/>
          </a:prstGeom>
        </p:spPr>
      </p:pic>
      <p:pic>
        <p:nvPicPr>
          <p:cNvPr id="8" name="Billede 7">
            <a:extLst>
              <a:ext uri="{FF2B5EF4-FFF2-40B4-BE49-F238E27FC236}">
                <a16:creationId xmlns:a16="http://schemas.microsoft.com/office/drawing/2014/main" id="{4C82DA46-D7B8-FE42-8480-E9417CDE8186}"/>
              </a:ext>
            </a:extLst>
          </p:cNvPr>
          <p:cNvPicPr>
            <a:picLocks noChangeAspect="1"/>
          </p:cNvPicPr>
          <p:nvPr/>
        </p:nvPicPr>
        <p:blipFill>
          <a:blip r:embed="rId3"/>
          <a:stretch>
            <a:fillRect/>
          </a:stretch>
        </p:blipFill>
        <p:spPr>
          <a:xfrm>
            <a:off x="5594668" y="3628191"/>
            <a:ext cx="5586730" cy="2485067"/>
          </a:xfrm>
          <a:prstGeom prst="rect">
            <a:avLst/>
          </a:prstGeom>
        </p:spPr>
      </p:pic>
    </p:spTree>
    <p:extLst>
      <p:ext uri="{BB962C8B-B14F-4D97-AF65-F5344CB8AC3E}">
        <p14:creationId xmlns:p14="http://schemas.microsoft.com/office/powerpoint/2010/main" val="4668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273BD6-FCFB-C146-BDDB-B2A0EEE86F43}"/>
              </a:ext>
            </a:extLst>
          </p:cNvPr>
          <p:cNvSpPr>
            <a:spLocks noGrp="1"/>
          </p:cNvSpPr>
          <p:nvPr>
            <p:ph type="title"/>
          </p:nvPr>
        </p:nvSpPr>
        <p:spPr/>
        <p:txBody>
          <a:bodyPr/>
          <a:lstStyle/>
          <a:p>
            <a:r>
              <a:rPr lang="da-DK" dirty="0"/>
              <a:t>VURDERINGSAFSNITTET </a:t>
            </a:r>
            <a:br>
              <a:rPr lang="da-DK" dirty="0"/>
            </a:br>
            <a:r>
              <a:rPr lang="da-DK" sz="2000" dirty="0"/>
              <a:t>ifølge ”</a:t>
            </a:r>
            <a:r>
              <a:rPr lang="da-DK" sz="2000" dirty="0">
                <a:hlinkClick r:id="rId2">
                  <a:extLst>
                    <a:ext uri="{A12FA001-AC4F-418D-AE19-62706E023703}">
                      <ahyp:hlinkClr xmlns:ahyp="http://schemas.microsoft.com/office/drawing/2018/hyperlinkcolor" val="tx"/>
                    </a:ext>
                  </a:extLst>
                </a:hlinkClick>
              </a:rPr>
              <a:t>Guide til skriftlig dansk htx og teknisk eux</a:t>
            </a:r>
            <a:r>
              <a:rPr lang="da-DK" sz="2000" dirty="0"/>
              <a:t>”, </a:t>
            </a:r>
            <a:r>
              <a:rPr lang="da-DK" sz="2000" dirty="0" err="1"/>
              <a:t>Systime.dk</a:t>
            </a:r>
            <a:endParaRPr lang="da-DK" sz="2000" dirty="0"/>
          </a:p>
        </p:txBody>
      </p:sp>
      <p:pic>
        <p:nvPicPr>
          <p:cNvPr id="6" name="Pladsholder til indhold 5" descr="Et billede, der indeholder skærmbillede, parkeret, hvid&#10;&#10;Automatisk genereret beskrivelse">
            <a:hlinkClick r:id="rId3"/>
            <a:extLst>
              <a:ext uri="{FF2B5EF4-FFF2-40B4-BE49-F238E27FC236}">
                <a16:creationId xmlns:a16="http://schemas.microsoft.com/office/drawing/2014/main" id="{1244BB0F-C57F-9642-A645-DB740D577E7D}"/>
              </a:ext>
            </a:extLst>
          </p:cNvPr>
          <p:cNvPicPr>
            <a:picLocks noGrp="1" noChangeAspect="1"/>
          </p:cNvPicPr>
          <p:nvPr>
            <p:ph sz="half" idx="1"/>
          </p:nvPr>
        </p:nvPicPr>
        <p:blipFill rotWithShape="1">
          <a:blip r:embed="rId4"/>
          <a:srcRect l="52647" t="51387" r="10735" b="16142"/>
          <a:stretch/>
        </p:blipFill>
        <p:spPr>
          <a:xfrm>
            <a:off x="440552" y="1791985"/>
            <a:ext cx="5990084" cy="3319806"/>
          </a:xfrm>
        </p:spPr>
      </p:pic>
      <p:pic>
        <p:nvPicPr>
          <p:cNvPr id="7" name="Billede 6">
            <a:extLst>
              <a:ext uri="{FF2B5EF4-FFF2-40B4-BE49-F238E27FC236}">
                <a16:creationId xmlns:a16="http://schemas.microsoft.com/office/drawing/2014/main" id="{C8428C92-D07B-0740-BAB4-AA203DBFCDDB}"/>
              </a:ext>
            </a:extLst>
          </p:cNvPr>
          <p:cNvPicPr>
            <a:picLocks noChangeAspect="1"/>
          </p:cNvPicPr>
          <p:nvPr/>
        </p:nvPicPr>
        <p:blipFill>
          <a:blip r:embed="rId5"/>
          <a:stretch>
            <a:fillRect/>
          </a:stretch>
        </p:blipFill>
        <p:spPr>
          <a:xfrm>
            <a:off x="6361030" y="1885950"/>
            <a:ext cx="5390418" cy="3180121"/>
          </a:xfrm>
          <a:prstGeom prst="rect">
            <a:avLst/>
          </a:prstGeom>
        </p:spPr>
      </p:pic>
      <p:sp>
        <p:nvSpPr>
          <p:cNvPr id="8" name="Tekstfelt 7">
            <a:extLst>
              <a:ext uri="{FF2B5EF4-FFF2-40B4-BE49-F238E27FC236}">
                <a16:creationId xmlns:a16="http://schemas.microsoft.com/office/drawing/2014/main" id="{6FF99195-48DC-9E47-8A1A-9D2435C08936}"/>
              </a:ext>
            </a:extLst>
          </p:cNvPr>
          <p:cNvSpPr txBox="1"/>
          <p:nvPr/>
        </p:nvSpPr>
        <p:spPr>
          <a:xfrm>
            <a:off x="6096000" y="5205756"/>
            <a:ext cx="6003695" cy="369332"/>
          </a:xfrm>
          <a:prstGeom prst="rect">
            <a:avLst/>
          </a:prstGeom>
          <a:noFill/>
        </p:spPr>
        <p:txBody>
          <a:bodyPr wrap="none" rtlCol="0">
            <a:spAutoFit/>
          </a:bodyPr>
          <a:lstStyle/>
          <a:p>
            <a:r>
              <a:rPr lang="da-DK" dirty="0"/>
              <a:t>Brug kun denne huskeregel til at spore dig ind på vurderingen </a:t>
            </a:r>
          </a:p>
        </p:txBody>
      </p:sp>
    </p:spTree>
    <p:extLst>
      <p:ext uri="{BB962C8B-B14F-4D97-AF65-F5344CB8AC3E}">
        <p14:creationId xmlns:p14="http://schemas.microsoft.com/office/powerpoint/2010/main" val="2686349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A7BB10-B5A2-774A-A70A-C4C55709EB0E}"/>
              </a:ext>
            </a:extLst>
          </p:cNvPr>
          <p:cNvSpPr>
            <a:spLocks noGrp="1"/>
          </p:cNvSpPr>
          <p:nvPr>
            <p:ph type="title"/>
          </p:nvPr>
        </p:nvSpPr>
        <p:spPr>
          <a:xfrm>
            <a:off x="4965430" y="629268"/>
            <a:ext cx="6586491" cy="1286160"/>
          </a:xfrm>
        </p:spPr>
        <p:txBody>
          <a:bodyPr anchor="b">
            <a:normAutofit/>
          </a:bodyPr>
          <a:lstStyle/>
          <a:p>
            <a:r>
              <a:rPr lang="da-DK" dirty="0"/>
              <a:t>VURDERING </a:t>
            </a:r>
          </a:p>
        </p:txBody>
      </p:sp>
      <p:sp>
        <p:nvSpPr>
          <p:cNvPr id="3" name="Pladsholder til indhold 2">
            <a:extLst>
              <a:ext uri="{FF2B5EF4-FFF2-40B4-BE49-F238E27FC236}">
                <a16:creationId xmlns:a16="http://schemas.microsoft.com/office/drawing/2014/main" id="{BBF5D8EC-AEFA-8446-BD28-C30010FBDA1D}"/>
              </a:ext>
            </a:extLst>
          </p:cNvPr>
          <p:cNvSpPr>
            <a:spLocks noGrp="1"/>
          </p:cNvSpPr>
          <p:nvPr>
            <p:ph idx="1"/>
          </p:nvPr>
        </p:nvSpPr>
        <p:spPr>
          <a:xfrm>
            <a:off x="4965431" y="2314808"/>
            <a:ext cx="6987083" cy="2428076"/>
          </a:xfrm>
        </p:spPr>
        <p:txBody>
          <a:bodyPr>
            <a:noAutofit/>
          </a:bodyPr>
          <a:lstStyle/>
          <a:p>
            <a:r>
              <a:rPr lang="da-DK" sz="2300" b="1" dirty="0"/>
              <a:t>Gennemslagskraft</a:t>
            </a:r>
            <a:r>
              <a:rPr lang="da-DK" sz="2300" dirty="0"/>
              <a:t> (bliver læserne overbevist?)</a:t>
            </a:r>
            <a:endParaRPr lang="da-DK" sz="2000" dirty="0"/>
          </a:p>
          <a:p>
            <a:r>
              <a:rPr lang="da-DK" sz="2300" b="1"/>
              <a:t>Argumentation</a:t>
            </a:r>
            <a:r>
              <a:rPr lang="da-DK" sz="2300"/>
              <a:t> (er </a:t>
            </a:r>
            <a:r>
              <a:rPr lang="da-DK" sz="2300" dirty="0"/>
              <a:t>argumenterne valide og relevante?)</a:t>
            </a:r>
          </a:p>
          <a:p>
            <a:r>
              <a:rPr lang="da-DK" sz="2300" dirty="0"/>
              <a:t>Spiller </a:t>
            </a:r>
            <a:r>
              <a:rPr lang="da-DK" sz="2300" b="1" dirty="0"/>
              <a:t>forfatterens rolle </a:t>
            </a:r>
            <a:r>
              <a:rPr lang="da-DK" sz="2300" dirty="0"/>
              <a:t>som afsender ind?</a:t>
            </a:r>
          </a:p>
          <a:p>
            <a:r>
              <a:rPr lang="da-DK" sz="2300" b="1" dirty="0"/>
              <a:t>Sprogets rolle </a:t>
            </a:r>
            <a:r>
              <a:rPr lang="da-DK" sz="2300" dirty="0"/>
              <a:t>- og ikke kun emnet. (hvilke sproglige, retoriske virkemidler styrker budskabet?</a:t>
            </a:r>
          </a:p>
        </p:txBody>
      </p:sp>
      <p:pic>
        <p:nvPicPr>
          <p:cNvPr id="4" name="Billede 3">
            <a:extLst>
              <a:ext uri="{FF2B5EF4-FFF2-40B4-BE49-F238E27FC236}">
                <a16:creationId xmlns:a16="http://schemas.microsoft.com/office/drawing/2014/main" id="{FF083328-982E-1447-B174-2953EA3CC7E5}"/>
              </a:ext>
            </a:extLst>
          </p:cNvPr>
          <p:cNvPicPr>
            <a:picLocks noChangeAspect="1"/>
          </p:cNvPicPr>
          <p:nvPr/>
        </p:nvPicPr>
        <p:blipFill rotWithShape="1">
          <a:blip r:embed="rId2"/>
          <a:srcRect l="10147" r="60788"/>
          <a:stretch/>
        </p:blipFill>
        <p:spPr>
          <a:xfrm>
            <a:off x="20" y="10"/>
            <a:ext cx="4635571" cy="6857990"/>
          </a:xfrm>
          <a:prstGeom prst="rect">
            <a:avLst/>
          </a:prstGeom>
          <a:effectLst/>
        </p:spPr>
      </p:pic>
      <p:pic>
        <p:nvPicPr>
          <p:cNvPr id="1025" name="Picture 1" descr="csm_32_Analyse_vurdering_diskussion_24c67fcc56">
            <a:extLst>
              <a:ext uri="{FF2B5EF4-FFF2-40B4-BE49-F238E27FC236}">
                <a16:creationId xmlns:a16="http://schemas.microsoft.com/office/drawing/2014/main" id="{3B1A576A-F472-D849-B025-8CAFA9A0E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833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97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8171F8-F42F-FF4A-8968-A5F5FBE2BC6F}"/>
              </a:ext>
            </a:extLst>
          </p:cNvPr>
          <p:cNvSpPr>
            <a:spLocks noGrp="1"/>
          </p:cNvSpPr>
          <p:nvPr>
            <p:ph type="title"/>
          </p:nvPr>
        </p:nvSpPr>
        <p:spPr/>
        <p:txBody>
          <a:bodyPr>
            <a:normAutofit/>
          </a:bodyPr>
          <a:lstStyle/>
          <a:p>
            <a:r>
              <a:rPr lang="da-DK" sz="4800" dirty="0"/>
              <a:t>AFSENDER OG MODTAGERE</a:t>
            </a:r>
          </a:p>
        </p:txBody>
      </p:sp>
      <p:sp>
        <p:nvSpPr>
          <p:cNvPr id="3" name="Pladsholder til indhold 2">
            <a:extLst>
              <a:ext uri="{FF2B5EF4-FFF2-40B4-BE49-F238E27FC236}">
                <a16:creationId xmlns:a16="http://schemas.microsoft.com/office/drawing/2014/main" id="{BFBE8AF7-9458-3646-97BC-16884FE46990}"/>
              </a:ext>
            </a:extLst>
          </p:cNvPr>
          <p:cNvSpPr>
            <a:spLocks noGrp="1"/>
          </p:cNvSpPr>
          <p:nvPr>
            <p:ph idx="1"/>
          </p:nvPr>
        </p:nvSpPr>
        <p:spPr>
          <a:xfrm>
            <a:off x="6970426" y="3287994"/>
            <a:ext cx="5221574" cy="3204881"/>
          </a:xfrm>
        </p:spPr>
        <p:txBody>
          <a:bodyPr>
            <a:noAutofit/>
          </a:bodyPr>
          <a:lstStyle/>
          <a:p>
            <a:pPr marL="0" indent="0">
              <a:lnSpc>
                <a:spcPct val="100000"/>
              </a:lnSpc>
              <a:spcBef>
                <a:spcPts val="0"/>
              </a:spcBef>
              <a:buNone/>
            </a:pPr>
            <a:r>
              <a:rPr lang="da-DK" sz="2000" dirty="0"/>
              <a:t>Når du vurderer, hvordan virkemidlerne rammer modtageren, skal du huske på, at teksten sikkert ikke er skrevet til alle, men er skrevet til og målrettet mod en specifik gruppe modtagere. </a:t>
            </a:r>
          </a:p>
          <a:p>
            <a:pPr marL="0" indent="0">
              <a:lnSpc>
                <a:spcPct val="100000"/>
              </a:lnSpc>
              <a:spcBef>
                <a:spcPts val="0"/>
              </a:spcBef>
              <a:buNone/>
            </a:pPr>
            <a:r>
              <a:rPr lang="da-DK" sz="2000" dirty="0"/>
              <a:t>Husk på, at modtageren ikke nødvendigvis er dig selv, hav fokus på, hvem de primære modtagere er, og vurdér så, om kommunikationen, argumentationen og de valgte virkemidler passer til den specifikke målgruppe.</a:t>
            </a:r>
            <a:endParaRPr lang="da-DK" sz="1600" dirty="0"/>
          </a:p>
        </p:txBody>
      </p:sp>
      <p:pic>
        <p:nvPicPr>
          <p:cNvPr id="6" name="Billede 5">
            <a:extLst>
              <a:ext uri="{FF2B5EF4-FFF2-40B4-BE49-F238E27FC236}">
                <a16:creationId xmlns:a16="http://schemas.microsoft.com/office/drawing/2014/main" id="{B08D72D1-E25A-A14D-9230-C26B4709DE71}"/>
              </a:ext>
            </a:extLst>
          </p:cNvPr>
          <p:cNvPicPr>
            <a:picLocks noChangeAspect="1"/>
          </p:cNvPicPr>
          <p:nvPr/>
        </p:nvPicPr>
        <p:blipFill>
          <a:blip r:embed="rId2"/>
          <a:stretch>
            <a:fillRect/>
          </a:stretch>
        </p:blipFill>
        <p:spPr>
          <a:xfrm>
            <a:off x="1420496" y="1552576"/>
            <a:ext cx="8771890" cy="1777799"/>
          </a:xfrm>
          <a:prstGeom prst="rect">
            <a:avLst/>
          </a:prstGeom>
        </p:spPr>
      </p:pic>
      <p:sp>
        <p:nvSpPr>
          <p:cNvPr id="7" name="Pladsholder til indhold 2">
            <a:extLst>
              <a:ext uri="{FF2B5EF4-FFF2-40B4-BE49-F238E27FC236}">
                <a16:creationId xmlns:a16="http://schemas.microsoft.com/office/drawing/2014/main" id="{786880E5-6E20-6649-929B-90E01C0CE753}"/>
              </a:ext>
            </a:extLst>
          </p:cNvPr>
          <p:cNvSpPr txBox="1">
            <a:spLocks/>
          </p:cNvSpPr>
          <p:nvPr/>
        </p:nvSpPr>
        <p:spPr>
          <a:xfrm>
            <a:off x="259082" y="3287993"/>
            <a:ext cx="4118046" cy="3204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da-DK" sz="2000" dirty="0"/>
              <a:t>Afsenderens rolle kan også have en betydning for budskabets gennemslagskraft. Er det en ekspert? Har forfatteren en særlig position i forhold til budskabet? Er forfatteren objektiv eller subjektiv?</a:t>
            </a:r>
          </a:p>
          <a:p>
            <a:pPr marL="0" indent="0">
              <a:lnSpc>
                <a:spcPct val="100000"/>
              </a:lnSpc>
              <a:spcBef>
                <a:spcPts val="0"/>
              </a:spcBef>
              <a:buFont typeface="Arial" panose="020B0604020202020204" pitchFamily="34" charset="0"/>
              <a:buNone/>
            </a:pPr>
            <a:endParaRPr lang="da-DK" sz="2000" dirty="0"/>
          </a:p>
        </p:txBody>
      </p:sp>
    </p:spTree>
    <p:extLst>
      <p:ext uri="{BB962C8B-B14F-4D97-AF65-F5344CB8AC3E}">
        <p14:creationId xmlns:p14="http://schemas.microsoft.com/office/powerpoint/2010/main" val="2889743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F868EF-16BE-414C-AAD7-A0B38B370D44}"/>
              </a:ext>
            </a:extLst>
          </p:cNvPr>
          <p:cNvSpPr>
            <a:spLocks noGrp="1"/>
          </p:cNvSpPr>
          <p:nvPr>
            <p:ph type="title"/>
          </p:nvPr>
        </p:nvSpPr>
        <p:spPr/>
        <p:txBody>
          <a:bodyPr/>
          <a:lstStyle/>
          <a:p>
            <a:r>
              <a:rPr lang="da-DK" dirty="0"/>
              <a:t>INDDRAG JERES RETORISKE ANALYSE</a:t>
            </a:r>
            <a:br>
              <a:rPr lang="da-DK" dirty="0"/>
            </a:br>
            <a:r>
              <a:rPr lang="da-DK" sz="2800" dirty="0"/>
              <a:t>som argumenter for jeres vurdering</a:t>
            </a:r>
            <a:endParaRPr lang="da-DK" dirty="0"/>
          </a:p>
        </p:txBody>
      </p:sp>
      <p:sp>
        <p:nvSpPr>
          <p:cNvPr id="3" name="Pladsholder til indhold 2">
            <a:extLst>
              <a:ext uri="{FF2B5EF4-FFF2-40B4-BE49-F238E27FC236}">
                <a16:creationId xmlns:a16="http://schemas.microsoft.com/office/drawing/2014/main" id="{72E057EC-A667-4647-8EA5-8AA5E41CBAA5}"/>
              </a:ext>
            </a:extLst>
          </p:cNvPr>
          <p:cNvSpPr>
            <a:spLocks noGrp="1"/>
          </p:cNvSpPr>
          <p:nvPr>
            <p:ph idx="1"/>
          </p:nvPr>
        </p:nvSpPr>
        <p:spPr>
          <a:xfrm>
            <a:off x="838200" y="2121412"/>
            <a:ext cx="8482781" cy="4351338"/>
          </a:xfrm>
        </p:spPr>
        <p:txBody>
          <a:bodyPr/>
          <a:lstStyle/>
          <a:p>
            <a:r>
              <a:rPr lang="da-DK" dirty="0"/>
              <a:t>Sproglig stil (høj, lav, slang, kraftudtryk, fagtermer mm)</a:t>
            </a:r>
          </a:p>
          <a:p>
            <a:r>
              <a:rPr lang="da-DK" dirty="0"/>
              <a:t>Rytme og gentagelser</a:t>
            </a:r>
          </a:p>
          <a:p>
            <a:r>
              <a:rPr lang="da-DK" dirty="0"/>
              <a:t>Komposition (indledning, afslutning, AIDA, HYSS)</a:t>
            </a:r>
          </a:p>
          <a:p>
            <a:r>
              <a:rPr lang="da-DK" dirty="0"/>
              <a:t>Tiltaleform (jeg, du, I, man)</a:t>
            </a:r>
          </a:p>
          <a:p>
            <a:r>
              <a:rPr lang="da-DK" dirty="0"/>
              <a:t>Overskrift og ordvalg (diskurs)</a:t>
            </a:r>
          </a:p>
          <a:p>
            <a:r>
              <a:rPr lang="da-DK" dirty="0"/>
              <a:t>Humor, Ironi og sarkame</a:t>
            </a:r>
          </a:p>
          <a:p>
            <a:r>
              <a:rPr lang="da-DK" dirty="0"/>
              <a:t>Retoriske spørgsmål</a:t>
            </a:r>
          </a:p>
          <a:p>
            <a:r>
              <a:rPr lang="da-DK" dirty="0"/>
              <a:t>Appelformer</a:t>
            </a:r>
          </a:p>
          <a:p>
            <a:pPr marL="0" indent="0">
              <a:buNone/>
            </a:pPr>
            <a:endParaRPr lang="da-DK" dirty="0"/>
          </a:p>
        </p:txBody>
      </p:sp>
      <p:sp>
        <p:nvSpPr>
          <p:cNvPr id="5" name="Tekstfelt 4">
            <a:extLst>
              <a:ext uri="{FF2B5EF4-FFF2-40B4-BE49-F238E27FC236}">
                <a16:creationId xmlns:a16="http://schemas.microsoft.com/office/drawing/2014/main" id="{406B6B7A-4AD1-254A-BDF1-79269250D141}"/>
              </a:ext>
            </a:extLst>
          </p:cNvPr>
          <p:cNvSpPr txBox="1"/>
          <p:nvPr/>
        </p:nvSpPr>
        <p:spPr>
          <a:xfrm>
            <a:off x="9159486" y="2121412"/>
            <a:ext cx="2728451" cy="1754326"/>
          </a:xfrm>
          <a:prstGeom prst="rect">
            <a:avLst/>
          </a:prstGeom>
          <a:solidFill>
            <a:srgbClr val="FFC000"/>
          </a:solidFill>
          <a:ln w="28575">
            <a:solidFill>
              <a:schemeClr val="tx1"/>
            </a:solidFill>
          </a:ln>
        </p:spPr>
        <p:txBody>
          <a:bodyPr wrap="square" rtlCol="0">
            <a:spAutoFit/>
          </a:bodyPr>
          <a:lstStyle/>
          <a:p>
            <a:r>
              <a:rPr lang="da-DK" dirty="0"/>
              <a:t>Lad være med at opremse de samme pointer som I jeres analyse – men fremhæv de elementer der understøtter jeres vurdering.</a:t>
            </a:r>
          </a:p>
        </p:txBody>
      </p:sp>
      <p:sp>
        <p:nvSpPr>
          <p:cNvPr id="6" name="Afrundet rektangulær billedforklaring 5">
            <a:extLst>
              <a:ext uri="{FF2B5EF4-FFF2-40B4-BE49-F238E27FC236}">
                <a16:creationId xmlns:a16="http://schemas.microsoft.com/office/drawing/2014/main" id="{17AB2B31-A1F2-7846-B085-080AA2B31C68}"/>
              </a:ext>
            </a:extLst>
          </p:cNvPr>
          <p:cNvSpPr/>
          <p:nvPr/>
        </p:nvSpPr>
        <p:spPr>
          <a:xfrm>
            <a:off x="7060367" y="4777145"/>
            <a:ext cx="4827570" cy="1715730"/>
          </a:xfrm>
          <a:prstGeom prst="wedgeRoundRectCallout">
            <a:avLst>
              <a:gd name="adj1" fmla="val 24353"/>
              <a:gd name="adj2" fmla="val -92724"/>
              <a:gd name="adj3" fmla="val 16667"/>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2000" dirty="0">
                <a:solidFill>
                  <a:schemeClr val="tx1"/>
                </a:solidFill>
                <a:latin typeface="+mj-lt"/>
              </a:rPr>
              <a:t>EX</a:t>
            </a:r>
          </a:p>
          <a:p>
            <a:r>
              <a:rPr lang="da-DK" sz="2000" i="1" dirty="0">
                <a:solidFill>
                  <a:schemeClr val="tx1"/>
                </a:solidFill>
                <a:latin typeface="+mj-lt"/>
              </a:rPr>
              <a:t>”</a:t>
            </a:r>
            <a:r>
              <a:rPr lang="da-DK" i="1" dirty="0">
                <a:solidFill>
                  <a:schemeClr val="tx1"/>
                </a:solidFill>
              </a:rPr>
              <a:t>Det er især forfatterens omfattende brug af styrkemarkører og hans patosdrevne argumentation, der gør budskabet stærkt og gennemtrængende. Læseren bliver revet med”</a:t>
            </a:r>
          </a:p>
        </p:txBody>
      </p:sp>
    </p:spTree>
    <p:extLst>
      <p:ext uri="{BB962C8B-B14F-4D97-AF65-F5344CB8AC3E}">
        <p14:creationId xmlns:p14="http://schemas.microsoft.com/office/powerpoint/2010/main" val="376316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4C33E1-CF19-0F40-B895-9E0A1D4EB52B}"/>
              </a:ext>
            </a:extLst>
          </p:cNvPr>
          <p:cNvSpPr>
            <a:spLocks noGrp="1"/>
          </p:cNvSpPr>
          <p:nvPr>
            <p:ph type="title"/>
          </p:nvPr>
        </p:nvSpPr>
        <p:spPr>
          <a:xfrm>
            <a:off x="5172074" y="286603"/>
            <a:ext cx="5983605" cy="1450757"/>
          </a:xfrm>
        </p:spPr>
        <p:txBody>
          <a:bodyPr>
            <a:normAutofit/>
          </a:bodyPr>
          <a:lstStyle/>
          <a:p>
            <a:r>
              <a:rPr lang="da-DK" sz="3200" dirty="0"/>
              <a:t>Analyse, vurdering og diskussion</a:t>
            </a:r>
          </a:p>
        </p:txBody>
      </p:sp>
      <p:pic>
        <p:nvPicPr>
          <p:cNvPr id="5" name="Billede 4" descr="Et billede, der indeholder sidder, sort, stak, liggende&#10;&#10;Automatisk genereret beskrivelse">
            <a:extLst>
              <a:ext uri="{FF2B5EF4-FFF2-40B4-BE49-F238E27FC236}">
                <a16:creationId xmlns:a16="http://schemas.microsoft.com/office/drawing/2014/main" id="{6AECF014-DF64-C44B-953A-93A7E9DDA1E8}"/>
              </a:ext>
            </a:extLst>
          </p:cNvPr>
          <p:cNvPicPr>
            <a:picLocks noChangeAspect="1"/>
          </p:cNvPicPr>
          <p:nvPr/>
        </p:nvPicPr>
        <p:blipFill rotWithShape="1">
          <a:blip r:embed="rId2"/>
          <a:srcRect l="20993" r="34595"/>
          <a:stretch/>
        </p:blipFill>
        <p:spPr>
          <a:xfrm>
            <a:off x="20" y="10"/>
            <a:ext cx="4580077" cy="6857990"/>
          </a:xfrm>
          <a:prstGeom prst="rect">
            <a:avLst/>
          </a:prstGeom>
        </p:spPr>
      </p:pic>
      <p:sp>
        <p:nvSpPr>
          <p:cNvPr id="3" name="Pladsholder til indhold 2">
            <a:extLst>
              <a:ext uri="{FF2B5EF4-FFF2-40B4-BE49-F238E27FC236}">
                <a16:creationId xmlns:a16="http://schemas.microsoft.com/office/drawing/2014/main" id="{F5E61F45-3C94-C84A-8F93-D008BE0E553B}"/>
              </a:ext>
            </a:extLst>
          </p:cNvPr>
          <p:cNvSpPr>
            <a:spLocks noGrp="1"/>
          </p:cNvSpPr>
          <p:nvPr>
            <p:ph idx="1"/>
          </p:nvPr>
        </p:nvSpPr>
        <p:spPr>
          <a:xfrm>
            <a:off x="5172074" y="2108201"/>
            <a:ext cx="5983606" cy="4463192"/>
          </a:xfrm>
        </p:spPr>
        <p:txBody>
          <a:bodyPr>
            <a:normAutofit fontScale="77500" lnSpcReduction="20000"/>
          </a:bodyPr>
          <a:lstStyle/>
          <a:p>
            <a:pPr>
              <a:lnSpc>
                <a:spcPct val="120000"/>
              </a:lnSpc>
            </a:pPr>
            <a:r>
              <a:rPr lang="da-DK" dirty="0">
                <a:latin typeface="+mj-lt"/>
              </a:rPr>
              <a:t>I denne opgavetype skal du vise, at du kan arbejde med en tekst, der </a:t>
            </a:r>
            <a:r>
              <a:rPr lang="da-DK" u="sng" dirty="0">
                <a:latin typeface="+mj-lt"/>
              </a:rPr>
              <a:t>ikke</a:t>
            </a:r>
            <a:r>
              <a:rPr lang="da-DK" dirty="0">
                <a:latin typeface="+mj-lt"/>
              </a:rPr>
              <a:t> er skønlitterær. </a:t>
            </a:r>
          </a:p>
          <a:p>
            <a:pPr>
              <a:lnSpc>
                <a:spcPct val="120000"/>
              </a:lnSpc>
            </a:pPr>
            <a:r>
              <a:rPr lang="da-DK" dirty="0">
                <a:latin typeface="+mj-lt"/>
              </a:rPr>
              <a:t>Teksten er en opinionstekst og kan være en tale, et debatindlæg eller en kronik. Teksten kommer fra den virkelige verden, hvor fx en forfatter, en journalist eller en politiker skriver om et emne, giver deres egen mening til kende, og ofte vælger en bestemt vinkel på emnet, på baggrund af hvilken effekt de ønsker at opnå.</a:t>
            </a:r>
          </a:p>
          <a:p>
            <a:pPr>
              <a:lnSpc>
                <a:spcPct val="120000"/>
              </a:lnSpc>
            </a:pPr>
            <a:r>
              <a:rPr lang="da-DK" dirty="0">
                <a:latin typeface="+mj-lt"/>
              </a:rPr>
              <a:t>Du skal altså BÅDE forholde dig til </a:t>
            </a:r>
            <a:r>
              <a:rPr lang="da-DK" i="1" dirty="0">
                <a:latin typeface="+mj-lt"/>
              </a:rPr>
              <a:t>afsenderens måde at kommunikere</a:t>
            </a:r>
            <a:r>
              <a:rPr lang="da-DK" dirty="0">
                <a:latin typeface="+mj-lt"/>
              </a:rPr>
              <a:t> på OG </a:t>
            </a:r>
            <a:r>
              <a:rPr lang="da-DK" i="1" dirty="0">
                <a:latin typeface="+mj-lt"/>
              </a:rPr>
              <a:t>selve emnet</a:t>
            </a:r>
            <a:r>
              <a:rPr lang="da-DK" dirty="0">
                <a:latin typeface="+mj-lt"/>
              </a:rPr>
              <a:t>!</a:t>
            </a:r>
            <a:br>
              <a:rPr lang="da-DK" dirty="0"/>
            </a:br>
            <a:endParaRPr lang="da-DK" dirty="0"/>
          </a:p>
        </p:txBody>
      </p:sp>
    </p:spTree>
    <p:extLst>
      <p:ext uri="{BB962C8B-B14F-4D97-AF65-F5344CB8AC3E}">
        <p14:creationId xmlns:p14="http://schemas.microsoft.com/office/powerpoint/2010/main" val="237784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F868EF-16BE-414C-AAD7-A0B38B370D44}"/>
              </a:ext>
            </a:extLst>
          </p:cNvPr>
          <p:cNvSpPr>
            <a:spLocks noGrp="1"/>
          </p:cNvSpPr>
          <p:nvPr>
            <p:ph type="title"/>
          </p:nvPr>
        </p:nvSpPr>
        <p:spPr/>
        <p:txBody>
          <a:bodyPr/>
          <a:lstStyle/>
          <a:p>
            <a:r>
              <a:rPr lang="da-DK" dirty="0"/>
              <a:t>INDDRAG JERES ARGUMENTATIONSANALYSE</a:t>
            </a:r>
            <a:br>
              <a:rPr lang="da-DK" dirty="0"/>
            </a:br>
            <a:r>
              <a:rPr lang="da-DK" sz="2800" dirty="0"/>
              <a:t>som argumenter for jeres vurdering</a:t>
            </a:r>
          </a:p>
        </p:txBody>
      </p:sp>
      <p:pic>
        <p:nvPicPr>
          <p:cNvPr id="8" name="Billede 7">
            <a:extLst>
              <a:ext uri="{FF2B5EF4-FFF2-40B4-BE49-F238E27FC236}">
                <a16:creationId xmlns:a16="http://schemas.microsoft.com/office/drawing/2014/main" id="{DAB2DB45-32E0-2747-B2AE-E8C9A0C03518}"/>
              </a:ext>
            </a:extLst>
          </p:cNvPr>
          <p:cNvPicPr>
            <a:picLocks noChangeAspect="1"/>
          </p:cNvPicPr>
          <p:nvPr/>
        </p:nvPicPr>
        <p:blipFill>
          <a:blip r:embed="rId2"/>
          <a:stretch>
            <a:fillRect/>
          </a:stretch>
        </p:blipFill>
        <p:spPr>
          <a:xfrm>
            <a:off x="550232" y="1953981"/>
            <a:ext cx="6006727" cy="2046041"/>
          </a:xfrm>
          <a:prstGeom prst="rect">
            <a:avLst/>
          </a:prstGeom>
        </p:spPr>
      </p:pic>
      <p:sp>
        <p:nvSpPr>
          <p:cNvPr id="7" name="Tekstfelt 6">
            <a:extLst>
              <a:ext uri="{FF2B5EF4-FFF2-40B4-BE49-F238E27FC236}">
                <a16:creationId xmlns:a16="http://schemas.microsoft.com/office/drawing/2014/main" id="{A464F3E2-BFF6-2D4E-A8AD-ADC9C184574D}"/>
              </a:ext>
            </a:extLst>
          </p:cNvPr>
          <p:cNvSpPr txBox="1"/>
          <p:nvPr/>
        </p:nvSpPr>
        <p:spPr>
          <a:xfrm>
            <a:off x="8913317" y="1953981"/>
            <a:ext cx="2728451" cy="1754326"/>
          </a:xfrm>
          <a:prstGeom prst="rect">
            <a:avLst/>
          </a:prstGeom>
          <a:noFill/>
          <a:ln w="28575">
            <a:solidFill>
              <a:schemeClr val="tx1"/>
            </a:solidFill>
          </a:ln>
        </p:spPr>
        <p:txBody>
          <a:bodyPr wrap="square" rtlCol="0">
            <a:spAutoFit/>
          </a:bodyPr>
          <a:lstStyle/>
          <a:p>
            <a:r>
              <a:rPr lang="da-DK" dirty="0"/>
              <a:t>Lad være med at opremse de samme pointer som I jeres analyse – men fremhæv de elementer der understøtter jeres vurdering.</a:t>
            </a:r>
          </a:p>
        </p:txBody>
      </p:sp>
      <p:sp>
        <p:nvSpPr>
          <p:cNvPr id="12" name="Afrundet rektangulær billedforklaring 11">
            <a:extLst>
              <a:ext uri="{FF2B5EF4-FFF2-40B4-BE49-F238E27FC236}">
                <a16:creationId xmlns:a16="http://schemas.microsoft.com/office/drawing/2014/main" id="{129632FF-5B67-4146-B460-DECE5969DBA3}"/>
              </a:ext>
            </a:extLst>
          </p:cNvPr>
          <p:cNvSpPr/>
          <p:nvPr/>
        </p:nvSpPr>
        <p:spPr>
          <a:xfrm>
            <a:off x="3227815" y="4394443"/>
            <a:ext cx="6658288" cy="2046041"/>
          </a:xfrm>
          <a:prstGeom prst="wedgeRoundRectCallout">
            <a:avLst>
              <a:gd name="adj1" fmla="val 32167"/>
              <a:gd name="adj2" fmla="val -109449"/>
              <a:gd name="adj3" fmla="val 16667"/>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2000" dirty="0">
                <a:solidFill>
                  <a:schemeClr val="tx1"/>
                </a:solidFill>
                <a:latin typeface="+mj-lt"/>
              </a:rPr>
              <a:t>EX</a:t>
            </a:r>
          </a:p>
          <a:p>
            <a:r>
              <a:rPr lang="da-DK" sz="2000" i="1" dirty="0">
                <a:solidFill>
                  <a:schemeClr val="tx1"/>
                </a:solidFill>
                <a:latin typeface="+mj-lt"/>
              </a:rPr>
              <a:t>”</a:t>
            </a:r>
            <a:r>
              <a:rPr lang="da-DK" i="1" dirty="0">
                <a:solidFill>
                  <a:schemeClr val="tx1"/>
                </a:solidFill>
              </a:rPr>
              <a:t>Forfatterens vigtigste budskab er at nutidens unge er dovne fordi de er blevet forkælede af deres forældre. Og selv om hans belæg i form af de ekstreme og sjove eksempler er overbevisende, så er hans samlede argument noget svagere, fordi det bygger på en meget generaliserende hjemmel om at størstedelen af alle unge lever sådan”</a:t>
            </a:r>
          </a:p>
        </p:txBody>
      </p:sp>
    </p:spTree>
    <p:extLst>
      <p:ext uri="{BB962C8B-B14F-4D97-AF65-F5344CB8AC3E}">
        <p14:creationId xmlns:p14="http://schemas.microsoft.com/office/powerpoint/2010/main" val="26438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felt 4">
            <a:extLst>
              <a:ext uri="{FF2B5EF4-FFF2-40B4-BE49-F238E27FC236}">
                <a16:creationId xmlns:a16="http://schemas.microsoft.com/office/drawing/2014/main" id="{714AC683-1048-2B48-9B65-D83B130D9DCC}"/>
              </a:ext>
            </a:extLst>
          </p:cNvPr>
          <p:cNvSpPr txBox="1"/>
          <p:nvPr/>
        </p:nvSpPr>
        <p:spPr>
          <a:xfrm>
            <a:off x="8234073" y="2375838"/>
            <a:ext cx="3271759" cy="2585323"/>
          </a:xfrm>
          <a:prstGeom prst="rect">
            <a:avLst/>
          </a:prstGeom>
          <a:solidFill>
            <a:schemeClr val="accent6">
              <a:lumMod val="60000"/>
              <a:lumOff val="40000"/>
            </a:schemeClr>
          </a:solidFill>
          <a:ln>
            <a:solidFill>
              <a:schemeClr val="bg1">
                <a:lumMod val="50000"/>
              </a:schemeClr>
            </a:solidFill>
          </a:ln>
        </p:spPr>
        <p:txBody>
          <a:bodyPr wrap="square" rtlCol="0">
            <a:spAutoFit/>
          </a:bodyPr>
          <a:lstStyle/>
          <a:p>
            <a:r>
              <a:rPr lang="da-DK" sz="4400" dirty="0">
                <a:latin typeface="Avenir Next Condensed" panose="020B0506020202020204" pitchFamily="34" charset="0"/>
                <a:cs typeface="Baghdad" pitchFamily="2" charset="-78"/>
              </a:rPr>
              <a:t>HUSK</a:t>
            </a:r>
            <a:endParaRPr lang="da-DK" sz="2000" dirty="0">
              <a:latin typeface="Avenir Next Condensed" panose="020B0506020202020204" pitchFamily="34" charset="0"/>
              <a:cs typeface="Baghdad" pitchFamily="2" charset="-78"/>
            </a:endParaRPr>
          </a:p>
          <a:p>
            <a:r>
              <a:rPr lang="da-DK" sz="2000" dirty="0">
                <a:latin typeface="Avenir Next Condensed" panose="020B0506020202020204" pitchFamily="34" charset="0"/>
                <a:cs typeface="Baghdad" pitchFamily="2" charset="-78"/>
              </a:rPr>
              <a:t>I en analyse og vurdering skal du overhovedet ikke bidrage med din egen holdning til emnet!</a:t>
            </a:r>
          </a:p>
          <a:p>
            <a:endParaRPr lang="da-DK" dirty="0">
              <a:latin typeface="Avenir Next Condensed" panose="020B0506020202020204" pitchFamily="34" charset="0"/>
              <a:cs typeface="Baghdad" pitchFamily="2" charset="-78"/>
            </a:endParaRPr>
          </a:p>
          <a:p>
            <a:r>
              <a:rPr lang="da-DK" sz="2000" dirty="0">
                <a:latin typeface="Avenir Next Condensed" panose="020B0506020202020204" pitchFamily="34" charset="0"/>
                <a:cs typeface="Baghdad" pitchFamily="2" charset="-78"/>
              </a:rPr>
              <a:t>Du skal udelukkende analysere og vurdere teksten  </a:t>
            </a:r>
            <a:r>
              <a:rPr lang="da-DK" sz="2000" b="1" dirty="0">
                <a:latin typeface="Avenir Next Condensed" panose="020B0506020202020204" pitchFamily="34" charset="0"/>
                <a:cs typeface="Baghdad" pitchFamily="2" charset="-78"/>
              </a:rPr>
              <a:t>fagligt!</a:t>
            </a:r>
          </a:p>
        </p:txBody>
      </p:sp>
      <p:sp>
        <p:nvSpPr>
          <p:cNvPr id="6" name="Afrundet rektangel 5">
            <a:extLst>
              <a:ext uri="{FF2B5EF4-FFF2-40B4-BE49-F238E27FC236}">
                <a16:creationId xmlns:a16="http://schemas.microsoft.com/office/drawing/2014/main" id="{10F65404-EEE3-8542-8192-714603B52E36}"/>
              </a:ext>
            </a:extLst>
          </p:cNvPr>
          <p:cNvSpPr/>
          <p:nvPr/>
        </p:nvSpPr>
        <p:spPr>
          <a:xfrm>
            <a:off x="4729163" y="2500313"/>
            <a:ext cx="1743075" cy="67151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Afrundet rektangel 9">
            <a:extLst>
              <a:ext uri="{FF2B5EF4-FFF2-40B4-BE49-F238E27FC236}">
                <a16:creationId xmlns:a16="http://schemas.microsoft.com/office/drawing/2014/main" id="{0B5CB20E-47B1-7042-AAA4-5415411C8D75}"/>
              </a:ext>
            </a:extLst>
          </p:cNvPr>
          <p:cNvSpPr/>
          <p:nvPr/>
        </p:nvSpPr>
        <p:spPr>
          <a:xfrm>
            <a:off x="4910138" y="4721661"/>
            <a:ext cx="2133600" cy="10362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Afrundet rektangel 11">
            <a:extLst>
              <a:ext uri="{FF2B5EF4-FFF2-40B4-BE49-F238E27FC236}">
                <a16:creationId xmlns:a16="http://schemas.microsoft.com/office/drawing/2014/main" id="{5F538396-EBCD-714E-AA7F-B95E1D5FF9CE}"/>
              </a:ext>
            </a:extLst>
          </p:cNvPr>
          <p:cNvSpPr/>
          <p:nvPr/>
        </p:nvSpPr>
        <p:spPr>
          <a:xfrm>
            <a:off x="2595563" y="5178331"/>
            <a:ext cx="2133600" cy="10362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Afrundet rektangel 12">
            <a:extLst>
              <a:ext uri="{FF2B5EF4-FFF2-40B4-BE49-F238E27FC236}">
                <a16:creationId xmlns:a16="http://schemas.microsoft.com/office/drawing/2014/main" id="{4ED9B95F-472B-F44A-BD0B-09BAFB672391}"/>
              </a:ext>
            </a:extLst>
          </p:cNvPr>
          <p:cNvSpPr/>
          <p:nvPr/>
        </p:nvSpPr>
        <p:spPr>
          <a:xfrm>
            <a:off x="2906432" y="3902099"/>
            <a:ext cx="2133600" cy="10362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4" name="Billede 13" descr="Et billede, der indeholder skærmbillede&#10;&#10;Automatisk genereret beskrivelse">
            <a:extLst>
              <a:ext uri="{FF2B5EF4-FFF2-40B4-BE49-F238E27FC236}">
                <a16:creationId xmlns:a16="http://schemas.microsoft.com/office/drawing/2014/main" id="{4CDC0979-38E8-2A4B-ABA8-4F6BF397D2D4}"/>
              </a:ext>
            </a:extLst>
          </p:cNvPr>
          <p:cNvPicPr>
            <a:picLocks noChangeAspect="1"/>
          </p:cNvPicPr>
          <p:nvPr/>
        </p:nvPicPr>
        <p:blipFill rotWithShape="1">
          <a:blip r:embed="rId2"/>
          <a:srcRect l="11685" t="24652" r="20403" b="7280"/>
          <a:stretch/>
        </p:blipFill>
        <p:spPr>
          <a:xfrm>
            <a:off x="1203586" y="2485581"/>
            <a:ext cx="3271759" cy="2049535"/>
          </a:xfrm>
          <a:prstGeom prst="rect">
            <a:avLst/>
          </a:prstGeom>
        </p:spPr>
      </p:pic>
      <p:sp>
        <p:nvSpPr>
          <p:cNvPr id="3" name="Tekstfelt 2">
            <a:extLst>
              <a:ext uri="{FF2B5EF4-FFF2-40B4-BE49-F238E27FC236}">
                <a16:creationId xmlns:a16="http://schemas.microsoft.com/office/drawing/2014/main" id="{366DAC87-B504-F64A-911B-4B40F0395D3B}"/>
              </a:ext>
            </a:extLst>
          </p:cNvPr>
          <p:cNvSpPr txBox="1"/>
          <p:nvPr/>
        </p:nvSpPr>
        <p:spPr>
          <a:xfrm>
            <a:off x="2105998" y="1929928"/>
            <a:ext cx="1421736" cy="461665"/>
          </a:xfrm>
          <a:prstGeom prst="rect">
            <a:avLst/>
          </a:prstGeom>
          <a:noFill/>
        </p:spPr>
        <p:txBody>
          <a:bodyPr wrap="none" rtlCol="0">
            <a:spAutoFit/>
          </a:bodyPr>
          <a:lstStyle/>
          <a:p>
            <a:r>
              <a:rPr lang="da-DK" sz="2400" dirty="0"/>
              <a:t>Kronikken</a:t>
            </a:r>
          </a:p>
        </p:txBody>
      </p:sp>
      <p:sp>
        <p:nvSpPr>
          <p:cNvPr id="15" name="Tekstfelt 14">
            <a:extLst>
              <a:ext uri="{FF2B5EF4-FFF2-40B4-BE49-F238E27FC236}">
                <a16:creationId xmlns:a16="http://schemas.microsoft.com/office/drawing/2014/main" id="{0FBC1EA7-C7B8-7E47-8FBA-1AA3453B76CA}"/>
              </a:ext>
            </a:extLst>
          </p:cNvPr>
          <p:cNvSpPr txBox="1"/>
          <p:nvPr/>
        </p:nvSpPr>
        <p:spPr>
          <a:xfrm>
            <a:off x="5614471" y="817515"/>
            <a:ext cx="1715534" cy="461665"/>
          </a:xfrm>
          <a:prstGeom prst="rect">
            <a:avLst/>
          </a:prstGeom>
          <a:noFill/>
        </p:spPr>
        <p:txBody>
          <a:bodyPr wrap="none" rtlCol="0">
            <a:spAutoFit/>
          </a:bodyPr>
          <a:lstStyle/>
          <a:p>
            <a:r>
              <a:rPr lang="da-DK" sz="2400" dirty="0"/>
              <a:t>Andre kilder</a:t>
            </a:r>
          </a:p>
        </p:txBody>
      </p:sp>
      <p:sp>
        <p:nvSpPr>
          <p:cNvPr id="16" name="Tekstfelt 15">
            <a:extLst>
              <a:ext uri="{FF2B5EF4-FFF2-40B4-BE49-F238E27FC236}">
                <a16:creationId xmlns:a16="http://schemas.microsoft.com/office/drawing/2014/main" id="{1D2D9033-77BD-364D-8BC0-69481A90128F}"/>
              </a:ext>
            </a:extLst>
          </p:cNvPr>
          <p:cNvSpPr txBox="1"/>
          <p:nvPr/>
        </p:nvSpPr>
        <p:spPr>
          <a:xfrm>
            <a:off x="5306710" y="3543300"/>
            <a:ext cx="2450351" cy="461665"/>
          </a:xfrm>
          <a:prstGeom prst="rect">
            <a:avLst/>
          </a:prstGeom>
          <a:noFill/>
        </p:spPr>
        <p:txBody>
          <a:bodyPr wrap="none" rtlCol="0">
            <a:spAutoFit/>
          </a:bodyPr>
          <a:lstStyle/>
          <a:p>
            <a:r>
              <a:rPr lang="da-DK" sz="2400" dirty="0"/>
              <a:t>Din egen holdning</a:t>
            </a:r>
          </a:p>
        </p:txBody>
      </p:sp>
      <p:pic>
        <p:nvPicPr>
          <p:cNvPr id="7" name="Billede 6">
            <a:extLst>
              <a:ext uri="{FF2B5EF4-FFF2-40B4-BE49-F238E27FC236}">
                <a16:creationId xmlns:a16="http://schemas.microsoft.com/office/drawing/2014/main" id="{5AF503E8-810D-E941-9332-BAAF8A9E4BCB}"/>
              </a:ext>
            </a:extLst>
          </p:cNvPr>
          <p:cNvPicPr>
            <a:picLocks noChangeAspect="1"/>
          </p:cNvPicPr>
          <p:nvPr/>
        </p:nvPicPr>
        <p:blipFill rotWithShape="1">
          <a:blip r:embed="rId3"/>
          <a:srcRect l="18461" t="12334" r="20321" b="33533"/>
          <a:stretch/>
        </p:blipFill>
        <p:spPr>
          <a:xfrm>
            <a:off x="5494907" y="1165384"/>
            <a:ext cx="1954661" cy="1866716"/>
          </a:xfrm>
          <a:prstGeom prst="rect">
            <a:avLst/>
          </a:prstGeom>
        </p:spPr>
      </p:pic>
      <p:pic>
        <p:nvPicPr>
          <p:cNvPr id="8" name="Billede 7">
            <a:extLst>
              <a:ext uri="{FF2B5EF4-FFF2-40B4-BE49-F238E27FC236}">
                <a16:creationId xmlns:a16="http://schemas.microsoft.com/office/drawing/2014/main" id="{2C533F4A-0C90-404D-A022-578023579CD8}"/>
              </a:ext>
            </a:extLst>
          </p:cNvPr>
          <p:cNvPicPr>
            <a:picLocks noChangeAspect="1"/>
          </p:cNvPicPr>
          <p:nvPr/>
        </p:nvPicPr>
        <p:blipFill rotWithShape="1">
          <a:blip r:embed="rId4"/>
          <a:srcRect l="10588" t="14111"/>
          <a:stretch/>
        </p:blipFill>
        <p:spPr>
          <a:xfrm>
            <a:off x="5465086" y="3953865"/>
            <a:ext cx="2133600" cy="2049535"/>
          </a:xfrm>
          <a:prstGeom prst="rect">
            <a:avLst/>
          </a:prstGeom>
        </p:spPr>
      </p:pic>
      <p:sp>
        <p:nvSpPr>
          <p:cNvPr id="17" name="&quot;Nej&quot;-symbol 16">
            <a:extLst>
              <a:ext uri="{FF2B5EF4-FFF2-40B4-BE49-F238E27FC236}">
                <a16:creationId xmlns:a16="http://schemas.microsoft.com/office/drawing/2014/main" id="{880EB4F8-B549-0B4C-BD7A-60AF548063CF}"/>
              </a:ext>
            </a:extLst>
          </p:cNvPr>
          <p:cNvSpPr/>
          <p:nvPr/>
        </p:nvSpPr>
        <p:spPr>
          <a:xfrm>
            <a:off x="5198408" y="817516"/>
            <a:ext cx="2518249" cy="2480248"/>
          </a:xfrm>
          <a:prstGeom prst="noSmoking">
            <a:avLst>
              <a:gd name="adj" fmla="val 6759"/>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8" name="&quot;Nej&quot;-symbol 17">
            <a:extLst>
              <a:ext uri="{FF2B5EF4-FFF2-40B4-BE49-F238E27FC236}">
                <a16:creationId xmlns:a16="http://schemas.microsoft.com/office/drawing/2014/main" id="{7305B4AB-D2D2-C141-BF0C-28F0E420A215}"/>
              </a:ext>
            </a:extLst>
          </p:cNvPr>
          <p:cNvSpPr/>
          <p:nvPr/>
        </p:nvSpPr>
        <p:spPr>
          <a:xfrm>
            <a:off x="5213112" y="3628817"/>
            <a:ext cx="2518249" cy="2480248"/>
          </a:xfrm>
          <a:prstGeom prst="noSmoking">
            <a:avLst>
              <a:gd name="adj" fmla="val 6759"/>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9" name="Tekstfelt 18">
            <a:extLst>
              <a:ext uri="{FF2B5EF4-FFF2-40B4-BE49-F238E27FC236}">
                <a16:creationId xmlns:a16="http://schemas.microsoft.com/office/drawing/2014/main" id="{0742CC55-8B1C-7643-8B98-41DBC3BD9A21}"/>
              </a:ext>
            </a:extLst>
          </p:cNvPr>
          <p:cNvSpPr txBox="1"/>
          <p:nvPr/>
        </p:nvSpPr>
        <p:spPr>
          <a:xfrm>
            <a:off x="979972" y="1187768"/>
            <a:ext cx="3892412" cy="769441"/>
          </a:xfrm>
          <a:prstGeom prst="rect">
            <a:avLst/>
          </a:prstGeom>
          <a:noFill/>
        </p:spPr>
        <p:txBody>
          <a:bodyPr wrap="none" rtlCol="0">
            <a:spAutoFit/>
          </a:bodyPr>
          <a:lstStyle/>
          <a:p>
            <a:r>
              <a:rPr lang="da-DK" sz="4400" dirty="0">
                <a:latin typeface="DIN Condensed" pitchFamily="2" charset="0"/>
              </a:rPr>
              <a:t>Analyse og vurdering</a:t>
            </a:r>
          </a:p>
        </p:txBody>
      </p:sp>
      <p:sp>
        <p:nvSpPr>
          <p:cNvPr id="20" name="Tekstfelt 19">
            <a:extLst>
              <a:ext uri="{FF2B5EF4-FFF2-40B4-BE49-F238E27FC236}">
                <a16:creationId xmlns:a16="http://schemas.microsoft.com/office/drawing/2014/main" id="{B0006D5E-2809-8845-831B-E0E62CB869A9}"/>
              </a:ext>
            </a:extLst>
          </p:cNvPr>
          <p:cNvSpPr txBox="1"/>
          <p:nvPr/>
        </p:nvSpPr>
        <p:spPr>
          <a:xfrm>
            <a:off x="937399" y="4658936"/>
            <a:ext cx="3892413" cy="1600438"/>
          </a:xfrm>
          <a:prstGeom prst="rect">
            <a:avLst/>
          </a:prstGeom>
          <a:noFill/>
          <a:ln>
            <a:solidFill>
              <a:schemeClr val="bg1">
                <a:lumMod val="50000"/>
              </a:schemeClr>
            </a:solidFill>
          </a:ln>
        </p:spPr>
        <p:txBody>
          <a:bodyPr wrap="square" rtlCol="0">
            <a:spAutoFit/>
          </a:bodyPr>
          <a:lstStyle/>
          <a:p>
            <a:r>
              <a:rPr lang="da-DK" sz="1400" dirty="0"/>
              <a:t>Husk, at vurderingen </a:t>
            </a:r>
            <a:r>
              <a:rPr lang="da-DK" sz="1400" u="sng" dirty="0"/>
              <a:t>ikke</a:t>
            </a:r>
            <a:r>
              <a:rPr lang="da-DK" sz="1400" dirty="0"/>
              <a:t> er din personlige mening om teksten. Vurderingen er heller ikke et sted, hvor du skal skrive, om virkemidlerne og argumentationen overbeviser dig personligt. Det er en danskfaglig vurdering, du skal lave, hvor du ud fra din analyse af teksten skriver noget sammenfattende om tekstens form og indhold.</a:t>
            </a:r>
          </a:p>
        </p:txBody>
      </p:sp>
    </p:spTree>
    <p:extLst>
      <p:ext uri="{BB962C8B-B14F-4D97-AF65-F5344CB8AC3E}">
        <p14:creationId xmlns:p14="http://schemas.microsoft.com/office/powerpoint/2010/main" val="345649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p:bldP spid="17" grpId="0" animBg="1"/>
      <p:bldP spid="18" grpId="0" animBg="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Billede 2">
            <a:extLst>
              <a:ext uri="{FF2B5EF4-FFF2-40B4-BE49-F238E27FC236}">
                <a16:creationId xmlns:a16="http://schemas.microsoft.com/office/drawing/2014/main" id="{6DCBF7B9-EB5E-134C-B898-297D4D05F950}"/>
              </a:ext>
            </a:extLst>
          </p:cNvPr>
          <p:cNvPicPr>
            <a:picLocks noChangeAspect="1"/>
          </p:cNvPicPr>
          <p:nvPr/>
        </p:nvPicPr>
        <p:blipFill rotWithShape="1">
          <a:blip r:embed="rId2"/>
          <a:srcRect/>
          <a:stretch/>
        </p:blipFill>
        <p:spPr>
          <a:xfrm>
            <a:off x="20" y="10"/>
            <a:ext cx="12191980" cy="6857990"/>
          </a:xfrm>
          <a:prstGeom prst="rect">
            <a:avLst/>
          </a:prstGeom>
        </p:spPr>
      </p:pic>
      <p:sp>
        <p:nvSpPr>
          <p:cNvPr id="6" name="Titel 5">
            <a:extLst>
              <a:ext uri="{FF2B5EF4-FFF2-40B4-BE49-F238E27FC236}">
                <a16:creationId xmlns:a16="http://schemas.microsoft.com/office/drawing/2014/main" id="{6A0FB1D1-279B-B947-B27F-3D7C8FDF8BC2}"/>
              </a:ext>
            </a:extLst>
          </p:cNvPr>
          <p:cNvSpPr>
            <a:spLocks noGrp="1"/>
          </p:cNvSpPr>
          <p:nvPr>
            <p:ph type="ctrTitle"/>
          </p:nvPr>
        </p:nvSpPr>
        <p:spPr>
          <a:xfrm>
            <a:off x="1524000" y="1673207"/>
            <a:ext cx="9144000" cy="1488635"/>
          </a:xfrm>
        </p:spPr>
        <p:txBody>
          <a:bodyPr/>
          <a:lstStyle/>
          <a:p>
            <a:r>
              <a:rPr lang="en-US" sz="9600" b="1" dirty="0">
                <a:solidFill>
                  <a:schemeClr val="bg1"/>
                </a:solidFill>
              </a:rPr>
              <a:t>DISKUSSION</a:t>
            </a:r>
            <a:endParaRPr lang="da-DK" dirty="0">
              <a:solidFill>
                <a:schemeClr val="bg1"/>
              </a:solidFill>
            </a:endParaRPr>
          </a:p>
        </p:txBody>
      </p:sp>
    </p:spTree>
    <p:extLst>
      <p:ext uri="{BB962C8B-B14F-4D97-AF65-F5344CB8AC3E}">
        <p14:creationId xmlns:p14="http://schemas.microsoft.com/office/powerpoint/2010/main" val="188668227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D1D34A-15C5-E942-9333-A7D4A4BF89C8}"/>
              </a:ext>
            </a:extLst>
          </p:cNvPr>
          <p:cNvSpPr>
            <a:spLocks noGrp="1"/>
          </p:cNvSpPr>
          <p:nvPr>
            <p:ph type="title"/>
          </p:nvPr>
        </p:nvSpPr>
        <p:spPr/>
        <p:txBody>
          <a:bodyPr/>
          <a:lstStyle/>
          <a:p>
            <a:pPr algn="ctr"/>
            <a:r>
              <a:rPr lang="da-DK" sz="5400" dirty="0">
                <a:latin typeface="Arial Rounded MT Bold" panose="020F0704030504030204" pitchFamily="34" charset="77"/>
              </a:rPr>
              <a:t>DISKUSSION</a:t>
            </a:r>
            <a:r>
              <a:rPr lang="da-DK" dirty="0">
                <a:latin typeface="Arial Rounded MT Bold" panose="020F0704030504030204" pitchFamily="34" charset="77"/>
              </a:rPr>
              <a:t> som skriftlig genre</a:t>
            </a:r>
          </a:p>
        </p:txBody>
      </p:sp>
      <p:pic>
        <p:nvPicPr>
          <p:cNvPr id="4" name="Billede 3">
            <a:extLst>
              <a:ext uri="{FF2B5EF4-FFF2-40B4-BE49-F238E27FC236}">
                <a16:creationId xmlns:a16="http://schemas.microsoft.com/office/drawing/2014/main" id="{FDC79949-6B2A-A140-A0A9-BBD6C6AB8D17}"/>
              </a:ext>
            </a:extLst>
          </p:cNvPr>
          <p:cNvPicPr>
            <a:picLocks noChangeAspect="1"/>
          </p:cNvPicPr>
          <p:nvPr/>
        </p:nvPicPr>
        <p:blipFill rotWithShape="1">
          <a:blip r:embed="rId2"/>
          <a:srcRect t="17733" b="28051"/>
          <a:stretch/>
        </p:blipFill>
        <p:spPr>
          <a:xfrm>
            <a:off x="363116" y="1399592"/>
            <a:ext cx="11449439" cy="3609521"/>
          </a:xfrm>
          <a:prstGeom prst="rect">
            <a:avLst/>
          </a:prstGeom>
        </p:spPr>
      </p:pic>
      <p:sp>
        <p:nvSpPr>
          <p:cNvPr id="3" name="Pladsholder til indhold 2">
            <a:extLst>
              <a:ext uri="{FF2B5EF4-FFF2-40B4-BE49-F238E27FC236}">
                <a16:creationId xmlns:a16="http://schemas.microsoft.com/office/drawing/2014/main" id="{D60D2357-2B9C-4B49-A08D-E677A80E5598}"/>
              </a:ext>
            </a:extLst>
          </p:cNvPr>
          <p:cNvSpPr>
            <a:spLocks noGrp="1"/>
          </p:cNvSpPr>
          <p:nvPr>
            <p:ph idx="1"/>
          </p:nvPr>
        </p:nvSpPr>
        <p:spPr>
          <a:xfrm>
            <a:off x="838200" y="5009113"/>
            <a:ext cx="10515600" cy="1998177"/>
          </a:xfrm>
        </p:spPr>
        <p:txBody>
          <a:bodyPr>
            <a:normAutofit/>
          </a:bodyPr>
          <a:lstStyle/>
          <a:p>
            <a:pPr marL="0" indent="0" algn="ctr">
              <a:buNone/>
            </a:pPr>
            <a:r>
              <a:rPr lang="da-DK" sz="4000" dirty="0"/>
              <a:t>Hvordan diskuterer man på skrift?</a:t>
            </a:r>
          </a:p>
          <a:p>
            <a:pPr marL="0" indent="0" algn="ctr">
              <a:buNone/>
            </a:pPr>
            <a:r>
              <a:rPr lang="da-DK" sz="4000" dirty="0"/>
              <a:t>Hvordan diskuterer man med sig selv?</a:t>
            </a:r>
          </a:p>
        </p:txBody>
      </p:sp>
    </p:spTree>
    <p:extLst>
      <p:ext uri="{BB962C8B-B14F-4D97-AF65-F5344CB8AC3E}">
        <p14:creationId xmlns:p14="http://schemas.microsoft.com/office/powerpoint/2010/main" val="2652627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B69104-4363-E444-8CEF-2487FFB5BA11}"/>
              </a:ext>
            </a:extLst>
          </p:cNvPr>
          <p:cNvSpPr>
            <a:spLocks noGrp="1"/>
          </p:cNvSpPr>
          <p:nvPr>
            <p:ph type="title"/>
          </p:nvPr>
        </p:nvSpPr>
        <p:spPr>
          <a:xfrm>
            <a:off x="4965430" y="629268"/>
            <a:ext cx="6586491" cy="1286160"/>
          </a:xfrm>
        </p:spPr>
        <p:txBody>
          <a:bodyPr anchor="b">
            <a:normAutofit/>
          </a:bodyPr>
          <a:lstStyle/>
          <a:p>
            <a:r>
              <a:rPr lang="da-DK"/>
              <a:t>DISKUSSION</a:t>
            </a:r>
          </a:p>
        </p:txBody>
      </p:sp>
      <p:sp>
        <p:nvSpPr>
          <p:cNvPr id="3" name="Pladsholder til indhold 2">
            <a:extLst>
              <a:ext uri="{FF2B5EF4-FFF2-40B4-BE49-F238E27FC236}">
                <a16:creationId xmlns:a16="http://schemas.microsoft.com/office/drawing/2014/main" id="{930681C9-E656-FE49-80CC-B92A4CC21454}"/>
              </a:ext>
            </a:extLst>
          </p:cNvPr>
          <p:cNvSpPr>
            <a:spLocks noGrp="1"/>
          </p:cNvSpPr>
          <p:nvPr>
            <p:ph idx="1"/>
          </p:nvPr>
        </p:nvSpPr>
        <p:spPr>
          <a:xfrm>
            <a:off x="4965431" y="2438400"/>
            <a:ext cx="6586489" cy="3785419"/>
          </a:xfrm>
        </p:spPr>
        <p:txBody>
          <a:bodyPr>
            <a:normAutofit/>
          </a:bodyPr>
          <a:lstStyle/>
          <a:p>
            <a:pPr marL="0" indent="0">
              <a:buNone/>
            </a:pPr>
            <a:r>
              <a:rPr lang="da-DK" sz="2000" dirty="0"/>
              <a:t>I en skriftlig diskussion stiller man flere synspunkter op overfor hinanden.</a:t>
            </a:r>
          </a:p>
          <a:p>
            <a:pPr marL="0" indent="0">
              <a:buNone/>
            </a:pPr>
            <a:r>
              <a:rPr lang="da-DK" sz="2000" dirty="0"/>
              <a:t>I din diskussion skal du derfor inddrage andre holdninger og perspektiver end dem der er til stede i den tekst du behandlede under </a:t>
            </a:r>
            <a:r>
              <a:rPr lang="da-DK" sz="2000" i="1" dirty="0"/>
              <a:t>analyse</a:t>
            </a:r>
            <a:r>
              <a:rPr lang="da-DK" sz="2000" dirty="0"/>
              <a:t> og </a:t>
            </a:r>
            <a:r>
              <a:rPr lang="da-DK" sz="2000" i="1" dirty="0"/>
              <a:t>vurdering</a:t>
            </a:r>
            <a:r>
              <a:rPr lang="da-DK" sz="2000" dirty="0"/>
              <a:t>. </a:t>
            </a:r>
          </a:p>
          <a:p>
            <a:pPr marL="0" indent="0">
              <a:buNone/>
            </a:pPr>
            <a:r>
              <a:rPr lang="da-DK" sz="2000" dirty="0"/>
              <a:t>Du kan inddrage andre kilder fra eksamenssættet – og du må gerne bidrage med din egen holdning.</a:t>
            </a:r>
          </a:p>
          <a:p>
            <a:pPr marL="0" indent="0">
              <a:buNone/>
            </a:pPr>
            <a:r>
              <a:rPr lang="da-DK" sz="2000" dirty="0"/>
              <a:t>Alle kilderne behøver ikke at italesætte præcis det samme emne, for at du kan se sammenhængen og fællesfelterne.</a:t>
            </a:r>
          </a:p>
        </p:txBody>
      </p:sp>
      <p:pic>
        <p:nvPicPr>
          <p:cNvPr id="11" name="Billede 10" descr="Et billede, der indeholder graffiti&#10;&#10;Automatisk genereret beskrivelse">
            <a:extLst>
              <a:ext uri="{FF2B5EF4-FFF2-40B4-BE49-F238E27FC236}">
                <a16:creationId xmlns:a16="http://schemas.microsoft.com/office/drawing/2014/main" id="{B850289F-F973-6E45-AA5D-2A88CE21BDB3}"/>
              </a:ext>
            </a:extLst>
          </p:cNvPr>
          <p:cNvPicPr>
            <a:picLocks noChangeAspect="1"/>
          </p:cNvPicPr>
          <p:nvPr/>
        </p:nvPicPr>
        <p:blipFill rotWithShape="1">
          <a:blip r:embed="rId2">
            <a:extLst>
              <a:ext uri="{28A0092B-C50C-407E-A947-70E740481C1C}">
                <a14:useLocalDpi xmlns:a14="http://schemas.microsoft.com/office/drawing/2010/main" val="0"/>
              </a:ext>
            </a:extLst>
          </a:blip>
          <a:srcRect l="-2387" r="-2829"/>
          <a:stretch/>
        </p:blipFill>
        <p:spPr>
          <a:xfrm>
            <a:off x="466533" y="1682509"/>
            <a:ext cx="4086808" cy="3869505"/>
          </a:xfrm>
          <a:prstGeom prst="rect">
            <a:avLst/>
          </a:prstGeom>
          <a:effectLst/>
        </p:spPr>
      </p:pic>
    </p:spTree>
    <p:extLst>
      <p:ext uri="{BB962C8B-B14F-4D97-AF65-F5344CB8AC3E}">
        <p14:creationId xmlns:p14="http://schemas.microsoft.com/office/powerpoint/2010/main" val="403999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descr="Et billede, der indeholder skærmbillede&#10;&#10;Automatisk genereret beskrivelse">
            <a:extLst>
              <a:ext uri="{FF2B5EF4-FFF2-40B4-BE49-F238E27FC236}">
                <a16:creationId xmlns:a16="http://schemas.microsoft.com/office/drawing/2014/main" id="{B6399FBE-F46A-974C-AFDC-7C8239687BE8}"/>
              </a:ext>
            </a:extLst>
          </p:cNvPr>
          <p:cNvPicPr>
            <a:picLocks noChangeAspect="1"/>
          </p:cNvPicPr>
          <p:nvPr/>
        </p:nvPicPr>
        <p:blipFill rotWithShape="1">
          <a:blip r:embed="rId2"/>
          <a:srcRect l="19742" t="15714" r="22520" b="69524"/>
          <a:stretch/>
        </p:blipFill>
        <p:spPr>
          <a:xfrm>
            <a:off x="838200" y="2559423"/>
            <a:ext cx="10883740" cy="1739154"/>
          </a:xfrm>
          <a:prstGeom prst="rect">
            <a:avLst/>
          </a:prstGeom>
          <a:ln>
            <a:solidFill>
              <a:schemeClr val="bg1">
                <a:lumMod val="50000"/>
              </a:schemeClr>
            </a:solidFill>
          </a:ln>
          <a:effectLst>
            <a:outerShdw blurRad="50800" dist="38100" dir="2700000" algn="tl" rotWithShape="0">
              <a:prstClr val="black">
                <a:alpha val="40000"/>
              </a:prstClr>
            </a:outerShdw>
          </a:effectLst>
        </p:spPr>
      </p:pic>
      <p:sp>
        <p:nvSpPr>
          <p:cNvPr id="5" name="Titel 1">
            <a:extLst>
              <a:ext uri="{FF2B5EF4-FFF2-40B4-BE49-F238E27FC236}">
                <a16:creationId xmlns:a16="http://schemas.microsoft.com/office/drawing/2014/main" id="{364E5B59-59AF-6442-9D46-C3E858AD1258}"/>
              </a:ext>
            </a:extLst>
          </p:cNvPr>
          <p:cNvSpPr>
            <a:spLocks noGrp="1"/>
          </p:cNvSpPr>
          <p:nvPr>
            <p:ph type="title"/>
          </p:nvPr>
        </p:nvSpPr>
        <p:spPr>
          <a:xfrm>
            <a:off x="838200" y="365125"/>
            <a:ext cx="10515600" cy="1325563"/>
          </a:xfrm>
        </p:spPr>
        <p:txBody>
          <a:bodyPr>
            <a:normAutofit/>
          </a:bodyPr>
          <a:lstStyle/>
          <a:p>
            <a:r>
              <a:rPr lang="da-DK" sz="4800" dirty="0"/>
              <a:t>INDDRAGELSE AF ANDRE TEKSTER</a:t>
            </a:r>
          </a:p>
        </p:txBody>
      </p:sp>
      <p:sp>
        <p:nvSpPr>
          <p:cNvPr id="6" name="Tekstfelt 5">
            <a:extLst>
              <a:ext uri="{FF2B5EF4-FFF2-40B4-BE49-F238E27FC236}">
                <a16:creationId xmlns:a16="http://schemas.microsoft.com/office/drawing/2014/main" id="{6D5E6136-F92A-AC47-9563-247507CF0496}"/>
              </a:ext>
            </a:extLst>
          </p:cNvPr>
          <p:cNvSpPr txBox="1"/>
          <p:nvPr/>
        </p:nvSpPr>
        <p:spPr>
          <a:xfrm>
            <a:off x="838200" y="1738777"/>
            <a:ext cx="8749190" cy="369332"/>
          </a:xfrm>
          <a:prstGeom prst="rect">
            <a:avLst/>
          </a:prstGeom>
          <a:noFill/>
        </p:spPr>
        <p:txBody>
          <a:bodyPr wrap="none" rtlCol="0">
            <a:spAutoFit/>
          </a:bodyPr>
          <a:lstStyle/>
          <a:p>
            <a:r>
              <a:rPr lang="da-DK" dirty="0"/>
              <a:t>I opgaveteksten vil der typisk stå krav til diskussionen. Fx antallet af tekster du skal inddrage.</a:t>
            </a:r>
          </a:p>
        </p:txBody>
      </p:sp>
      <p:sp>
        <p:nvSpPr>
          <p:cNvPr id="8" name="Tekstfelt 7">
            <a:extLst>
              <a:ext uri="{FF2B5EF4-FFF2-40B4-BE49-F238E27FC236}">
                <a16:creationId xmlns:a16="http://schemas.microsoft.com/office/drawing/2014/main" id="{FB154474-14D4-A148-A22E-4845D58F0F73}"/>
              </a:ext>
            </a:extLst>
          </p:cNvPr>
          <p:cNvSpPr txBox="1"/>
          <p:nvPr/>
        </p:nvSpPr>
        <p:spPr>
          <a:xfrm>
            <a:off x="8081941" y="4462584"/>
            <a:ext cx="4370513" cy="1569660"/>
          </a:xfrm>
          <a:prstGeom prst="rect">
            <a:avLst/>
          </a:prstGeom>
          <a:noFill/>
        </p:spPr>
        <p:txBody>
          <a:bodyPr wrap="square" rtlCol="0">
            <a:spAutoFit/>
          </a:bodyPr>
          <a:lstStyle/>
          <a:p>
            <a:r>
              <a:rPr lang="da-DK" sz="3200" dirty="0">
                <a:solidFill>
                  <a:srgbClr val="C00000"/>
                </a:solidFill>
              </a:rPr>
              <a:t>Vær altid særligt opmærksom på om der står </a:t>
            </a:r>
            <a:r>
              <a:rPr lang="da-DK" sz="3200" b="1" dirty="0">
                <a:solidFill>
                  <a:srgbClr val="C00000"/>
                </a:solidFill>
              </a:rPr>
              <a:t>skal</a:t>
            </a:r>
            <a:r>
              <a:rPr lang="da-DK" sz="3200" dirty="0">
                <a:solidFill>
                  <a:srgbClr val="C00000"/>
                </a:solidFill>
              </a:rPr>
              <a:t> eller </a:t>
            </a:r>
            <a:r>
              <a:rPr lang="da-DK" sz="3200" b="1" dirty="0">
                <a:solidFill>
                  <a:srgbClr val="C00000"/>
                </a:solidFill>
              </a:rPr>
              <a:t>kan</a:t>
            </a:r>
            <a:r>
              <a:rPr lang="da-DK" sz="3200" dirty="0">
                <a:solidFill>
                  <a:srgbClr val="C00000"/>
                </a:solidFill>
              </a:rPr>
              <a:t>!</a:t>
            </a:r>
          </a:p>
        </p:txBody>
      </p:sp>
      <p:sp>
        <p:nvSpPr>
          <p:cNvPr id="9" name="Bue 8">
            <a:extLst>
              <a:ext uri="{FF2B5EF4-FFF2-40B4-BE49-F238E27FC236}">
                <a16:creationId xmlns:a16="http://schemas.microsoft.com/office/drawing/2014/main" id="{27B5D1CD-5F3B-6343-BF9C-15D8BD0CCC31}"/>
              </a:ext>
            </a:extLst>
          </p:cNvPr>
          <p:cNvSpPr/>
          <p:nvPr/>
        </p:nvSpPr>
        <p:spPr>
          <a:xfrm rot="10077013">
            <a:off x="7008652" y="2228527"/>
            <a:ext cx="1556961" cy="2529137"/>
          </a:xfrm>
          <a:prstGeom prst="arc">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p>
        </p:txBody>
      </p:sp>
    </p:spTree>
    <p:extLst>
      <p:ext uri="{BB962C8B-B14F-4D97-AF65-F5344CB8AC3E}">
        <p14:creationId xmlns:p14="http://schemas.microsoft.com/office/powerpoint/2010/main" val="154937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8171F8-F42F-FF4A-8968-A5F5FBE2BC6F}"/>
              </a:ext>
            </a:extLst>
          </p:cNvPr>
          <p:cNvSpPr>
            <a:spLocks noGrp="1"/>
          </p:cNvSpPr>
          <p:nvPr>
            <p:ph type="title"/>
          </p:nvPr>
        </p:nvSpPr>
        <p:spPr/>
        <p:txBody>
          <a:bodyPr>
            <a:normAutofit/>
          </a:bodyPr>
          <a:lstStyle/>
          <a:p>
            <a:r>
              <a:rPr lang="da-DK" sz="4800" dirty="0"/>
              <a:t>INDDRAGELSE AF ANDRE TEKSTER</a:t>
            </a:r>
          </a:p>
        </p:txBody>
      </p:sp>
      <p:sp>
        <p:nvSpPr>
          <p:cNvPr id="3" name="Pladsholder til indhold 2">
            <a:extLst>
              <a:ext uri="{FF2B5EF4-FFF2-40B4-BE49-F238E27FC236}">
                <a16:creationId xmlns:a16="http://schemas.microsoft.com/office/drawing/2014/main" id="{BFBE8AF7-9458-3646-97BC-16884FE46990}"/>
              </a:ext>
            </a:extLst>
          </p:cNvPr>
          <p:cNvSpPr>
            <a:spLocks noGrp="1"/>
          </p:cNvSpPr>
          <p:nvPr>
            <p:ph idx="1"/>
          </p:nvPr>
        </p:nvSpPr>
        <p:spPr>
          <a:xfrm>
            <a:off x="980440" y="1690688"/>
            <a:ext cx="7228840" cy="4808257"/>
          </a:xfrm>
        </p:spPr>
        <p:txBody>
          <a:bodyPr>
            <a:normAutofit/>
          </a:bodyPr>
          <a:lstStyle/>
          <a:p>
            <a:r>
              <a:rPr lang="da-DK" sz="2400" dirty="0"/>
              <a:t>Husk at præsentere kilden!</a:t>
            </a:r>
          </a:p>
          <a:p>
            <a:pPr marL="0" indent="0">
              <a:buNone/>
            </a:pPr>
            <a:endParaRPr lang="da-DK" sz="1100" dirty="0"/>
          </a:p>
          <a:p>
            <a:r>
              <a:rPr lang="da-DK" sz="2400" dirty="0"/>
              <a:t>Det er vigtigt, at du ikke referere alle detaljer i teksten, men i stedet skærer igennem og gør rede for de principielle og overordnede problemstillinger.</a:t>
            </a:r>
          </a:p>
          <a:p>
            <a:pPr marL="0" indent="0">
              <a:buNone/>
            </a:pPr>
            <a:endParaRPr lang="da-DK" sz="1400" dirty="0"/>
          </a:p>
          <a:p>
            <a:r>
              <a:rPr lang="da-DK" sz="2400" dirty="0"/>
              <a:t>Du skal </a:t>
            </a:r>
            <a:r>
              <a:rPr lang="da-DK" sz="2400" u="sng" dirty="0"/>
              <a:t>behandle</a:t>
            </a:r>
            <a:r>
              <a:rPr lang="da-DK" sz="2400" dirty="0"/>
              <a:t> kildens budskab! Det kan du fx gøre ved at uddybe betydningen, bidrage med nye  perspektiver eller sammenligne med andre kilder.</a:t>
            </a:r>
          </a:p>
          <a:p>
            <a:pPr marL="0" indent="0">
              <a:buNone/>
            </a:pPr>
            <a:endParaRPr lang="da-DK" sz="1400" dirty="0"/>
          </a:p>
          <a:p>
            <a:r>
              <a:rPr lang="da-DK" sz="2400" dirty="0"/>
              <a:t>Det er en overfladisk behandling, hvis du nøjes med at erklære dig enig eller uenig. </a:t>
            </a:r>
          </a:p>
        </p:txBody>
      </p:sp>
      <p:pic>
        <p:nvPicPr>
          <p:cNvPr id="4" name="Billede 3">
            <a:extLst>
              <a:ext uri="{FF2B5EF4-FFF2-40B4-BE49-F238E27FC236}">
                <a16:creationId xmlns:a16="http://schemas.microsoft.com/office/drawing/2014/main" id="{4DF8AD73-3C8D-CB4A-B893-E178E42AF532}"/>
              </a:ext>
            </a:extLst>
          </p:cNvPr>
          <p:cNvPicPr>
            <a:picLocks noChangeAspect="1"/>
          </p:cNvPicPr>
          <p:nvPr/>
        </p:nvPicPr>
        <p:blipFill>
          <a:blip r:embed="rId2"/>
          <a:stretch>
            <a:fillRect/>
          </a:stretch>
        </p:blipFill>
        <p:spPr>
          <a:xfrm>
            <a:off x="8724825" y="1812608"/>
            <a:ext cx="2628975" cy="1250677"/>
          </a:xfrm>
          <a:prstGeom prst="rect">
            <a:avLst/>
          </a:prstGeom>
        </p:spPr>
      </p:pic>
      <p:pic>
        <p:nvPicPr>
          <p:cNvPr id="5" name="Billede 4">
            <a:extLst>
              <a:ext uri="{FF2B5EF4-FFF2-40B4-BE49-F238E27FC236}">
                <a16:creationId xmlns:a16="http://schemas.microsoft.com/office/drawing/2014/main" id="{4E93CE93-9A89-A04B-8F72-284299A1BB63}"/>
              </a:ext>
            </a:extLst>
          </p:cNvPr>
          <p:cNvPicPr>
            <a:picLocks noChangeAspect="1"/>
          </p:cNvPicPr>
          <p:nvPr/>
        </p:nvPicPr>
        <p:blipFill>
          <a:blip r:embed="rId3"/>
          <a:stretch>
            <a:fillRect/>
          </a:stretch>
        </p:blipFill>
        <p:spPr>
          <a:xfrm>
            <a:off x="8724824" y="3303923"/>
            <a:ext cx="2628975" cy="1314488"/>
          </a:xfrm>
          <a:prstGeom prst="rect">
            <a:avLst/>
          </a:prstGeom>
        </p:spPr>
      </p:pic>
      <p:pic>
        <p:nvPicPr>
          <p:cNvPr id="7" name="Billede 6">
            <a:extLst>
              <a:ext uri="{FF2B5EF4-FFF2-40B4-BE49-F238E27FC236}">
                <a16:creationId xmlns:a16="http://schemas.microsoft.com/office/drawing/2014/main" id="{C0800F57-F71F-4047-83E7-EAF6BAFEB1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1520" y="4615209"/>
            <a:ext cx="3520624" cy="1877666"/>
          </a:xfrm>
          <a:prstGeom prst="rect">
            <a:avLst/>
          </a:prstGeom>
        </p:spPr>
      </p:pic>
    </p:spTree>
    <p:extLst>
      <p:ext uri="{BB962C8B-B14F-4D97-AF65-F5344CB8AC3E}">
        <p14:creationId xmlns:p14="http://schemas.microsoft.com/office/powerpoint/2010/main" val="337611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43137" y1="63750" x2="43137" y2="63750"/>
                      </a14:backgroundRemoval>
                    </a14:imgEffect>
                  </a14:imgLayer>
                </a14:imgProps>
              </a:ext>
              <a:ext uri="{28A0092B-C50C-407E-A947-70E740481C1C}">
                <a14:useLocalDpi xmlns:a14="http://schemas.microsoft.com/office/drawing/2010/main" val="0"/>
              </a:ext>
            </a:extLst>
          </a:blip>
          <a:stretch>
            <a:fillRect/>
          </a:stretch>
        </p:blipFill>
        <p:spPr>
          <a:xfrm>
            <a:off x="3129898" y="508000"/>
            <a:ext cx="8420100" cy="6096000"/>
          </a:xfrm>
          <a:prstGeom prst="rect">
            <a:avLst/>
          </a:prstGeom>
        </p:spPr>
      </p:pic>
      <p:pic>
        <p:nvPicPr>
          <p:cNvPr id="3" name="Billede 2"/>
          <p:cNvPicPr>
            <a:picLocks noChangeAspect="1"/>
          </p:cNvPicPr>
          <p:nvPr/>
        </p:nvPicPr>
        <p:blipFill>
          <a:blip r:embed="rId4">
            <a:extLst>
              <a:ext uri="{BEBA8EAE-BF5A-486C-A8C5-ECC9F3942E4B}">
                <a14:imgProps xmlns:a14="http://schemas.microsoft.com/office/drawing/2010/main">
                  <a14:imgLayer r:embed="rId5">
                    <a14:imgEffect>
                      <a14:backgroundRemoval t="0" b="100000" l="285" r="100000">
                        <a14:foregroundMark x1="13960" y1="50689" x2="13960" y2="50689"/>
                        <a14:foregroundMark x1="20513" y1="49587" x2="20513" y2="49587"/>
                        <a14:foregroundMark x1="24217" y1="36088" x2="24217" y2="36088"/>
                        <a14:foregroundMark x1="14815" y1="34160" x2="14815" y2="34160"/>
                        <a14:foregroundMark x1="31339" y1="22314" x2="31339" y2="22314"/>
                        <a14:foregroundMark x1="35328" y1="26446" x2="35328" y2="26446"/>
                        <a14:foregroundMark x1="45584" y1="15702" x2="45584" y2="15702"/>
                        <a14:foregroundMark x1="49858" y1="18182" x2="49858" y2="18182"/>
                        <a14:foregroundMark x1="48718" y1="23140" x2="48718" y2="23140"/>
                        <a14:foregroundMark x1="63533" y1="26722" x2="63533" y2="26722"/>
                        <a14:foregroundMark x1="68376" y1="22314" x2="68376" y2="22314"/>
                        <a14:foregroundMark x1="72934" y1="35813" x2="72934" y2="35813"/>
                        <a14:foregroundMark x1="79487" y1="33609" x2="79487" y2="33609"/>
                        <a14:foregroundMark x1="77208" y1="49311" x2="77208" y2="49311"/>
                        <a14:foregroundMark x1="87464" y1="50964" x2="87464" y2="50964"/>
                        <a14:foregroundMark x1="74074" y1="62534" x2="74074" y2="62534"/>
                        <a14:foregroundMark x1="82336" y1="68044" x2="82336" y2="68044"/>
                        <a14:foregroundMark x1="63533" y1="72727" x2="63533" y2="72727"/>
                        <a14:foregroundMark x1="65527" y1="78237" x2="65527" y2="78237"/>
                        <a14:foregroundMark x1="49573" y1="76584" x2="49573" y2="76584"/>
                        <a14:foregroundMark x1="50142" y1="84298" x2="50142" y2="84298"/>
                        <a14:foregroundMark x1="32194" y1="77961" x2="32194" y2="77961"/>
                        <a14:foregroundMark x1="35328" y1="72452" x2="35328" y2="72452"/>
                        <a14:foregroundMark x1="15670" y1="68871" x2="15670" y2="68871"/>
                        <a14:foregroundMark x1="24501" y1="63361" x2="24501" y2="63361"/>
                        <a14:backgroundMark x1="11111" y1="48209" x2="11111" y2="48209"/>
                        <a14:backgroundMark x1="17949" y1="68595" x2="17949" y2="68595"/>
                        <a14:backgroundMark x1="17949" y1="64738" x2="17949" y2="64738"/>
                      </a14:backgroundRemoval>
                    </a14:imgEffect>
                  </a14:imgLayer>
                </a14:imgProps>
              </a:ext>
              <a:ext uri="{28A0092B-C50C-407E-A947-70E740481C1C}">
                <a14:useLocalDpi xmlns:a14="http://schemas.microsoft.com/office/drawing/2010/main" val="0"/>
              </a:ext>
            </a:extLst>
          </a:blip>
          <a:stretch>
            <a:fillRect/>
          </a:stretch>
        </p:blipFill>
        <p:spPr>
          <a:xfrm>
            <a:off x="4483300" y="860383"/>
            <a:ext cx="5922150" cy="6124617"/>
          </a:xfrm>
          <a:prstGeom prst="rect">
            <a:avLst/>
          </a:prstGeom>
        </p:spPr>
      </p:pic>
      <p:sp>
        <p:nvSpPr>
          <p:cNvPr id="4" name="Tekstfelt 3">
            <a:extLst>
              <a:ext uri="{FF2B5EF4-FFF2-40B4-BE49-F238E27FC236}">
                <a16:creationId xmlns:a16="http://schemas.microsoft.com/office/drawing/2014/main" id="{E7533337-BA32-024C-999C-8FFD2F70FE47}"/>
              </a:ext>
            </a:extLst>
          </p:cNvPr>
          <p:cNvSpPr txBox="1"/>
          <p:nvPr/>
        </p:nvSpPr>
        <p:spPr>
          <a:xfrm>
            <a:off x="561536" y="317884"/>
            <a:ext cx="5534464" cy="830997"/>
          </a:xfrm>
          <a:prstGeom prst="rect">
            <a:avLst/>
          </a:prstGeom>
          <a:noFill/>
        </p:spPr>
        <p:txBody>
          <a:bodyPr wrap="none" rtlCol="0">
            <a:spAutoFit/>
          </a:bodyPr>
          <a:lstStyle/>
          <a:p>
            <a:r>
              <a:rPr lang="da-DK" sz="4800" dirty="0">
                <a:latin typeface="+mj-lt"/>
                <a:ea typeface="+mj-ea"/>
                <a:cs typeface="+mj-cs"/>
              </a:rPr>
              <a:t>DISKUSSIONSCIRKLEN</a:t>
            </a:r>
          </a:p>
        </p:txBody>
      </p:sp>
      <p:grpSp>
        <p:nvGrpSpPr>
          <p:cNvPr id="8" name="Gruppe 7">
            <a:extLst>
              <a:ext uri="{FF2B5EF4-FFF2-40B4-BE49-F238E27FC236}">
                <a16:creationId xmlns:a16="http://schemas.microsoft.com/office/drawing/2014/main" id="{0112D381-261F-0D4E-B737-2AB5A724253D}"/>
              </a:ext>
            </a:extLst>
          </p:cNvPr>
          <p:cNvGrpSpPr/>
          <p:nvPr/>
        </p:nvGrpSpPr>
        <p:grpSpPr>
          <a:xfrm>
            <a:off x="8716185" y="733382"/>
            <a:ext cx="3406087" cy="1488714"/>
            <a:chOff x="7465887" y="733382"/>
            <a:chExt cx="3406087" cy="1488714"/>
          </a:xfrm>
        </p:grpSpPr>
        <p:sp>
          <p:nvSpPr>
            <p:cNvPr id="2" name="Tekstfelt 1">
              <a:extLst>
                <a:ext uri="{FF2B5EF4-FFF2-40B4-BE49-F238E27FC236}">
                  <a16:creationId xmlns:a16="http://schemas.microsoft.com/office/drawing/2014/main" id="{220891C2-CF13-7C48-8D80-4BBEFEC59E55}"/>
                </a:ext>
              </a:extLst>
            </p:cNvPr>
            <p:cNvSpPr txBox="1"/>
            <p:nvPr/>
          </p:nvSpPr>
          <p:spPr>
            <a:xfrm>
              <a:off x="7465887" y="733382"/>
              <a:ext cx="3406087" cy="923330"/>
            </a:xfrm>
            <a:prstGeom prst="rect">
              <a:avLst/>
            </a:prstGeom>
            <a:noFill/>
          </p:spPr>
          <p:txBody>
            <a:bodyPr wrap="square" rtlCol="0">
              <a:spAutoFit/>
            </a:bodyPr>
            <a:lstStyle/>
            <a:p>
              <a:r>
                <a:rPr lang="da-DK" sz="5400" b="1" dirty="0">
                  <a:solidFill>
                    <a:srgbClr val="C00000"/>
                  </a:solidFill>
                </a:rPr>
                <a:t>START HER</a:t>
              </a:r>
            </a:p>
          </p:txBody>
        </p:sp>
        <p:sp>
          <p:nvSpPr>
            <p:cNvPr id="7" name="Bue 6">
              <a:extLst>
                <a:ext uri="{FF2B5EF4-FFF2-40B4-BE49-F238E27FC236}">
                  <a16:creationId xmlns:a16="http://schemas.microsoft.com/office/drawing/2014/main" id="{1EA6DACC-49FE-6E4C-B2BD-2F06E43A0E2A}"/>
                </a:ext>
              </a:extLst>
            </p:cNvPr>
            <p:cNvSpPr/>
            <p:nvPr/>
          </p:nvSpPr>
          <p:spPr>
            <a:xfrm rot="4818631">
              <a:off x="7794954" y="1059812"/>
              <a:ext cx="1130769" cy="1193800"/>
            </a:xfrm>
            <a:prstGeom prst="arc">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p>
          </p:txBody>
        </p:sp>
      </p:grpSp>
      <p:sp>
        <p:nvSpPr>
          <p:cNvPr id="9" name="Tekstfelt 8">
            <a:extLst>
              <a:ext uri="{FF2B5EF4-FFF2-40B4-BE49-F238E27FC236}">
                <a16:creationId xmlns:a16="http://schemas.microsoft.com/office/drawing/2014/main" id="{7B3106A9-9B18-CF4B-AFAA-43C8DC8648BD}"/>
              </a:ext>
            </a:extLst>
          </p:cNvPr>
          <p:cNvSpPr txBox="1"/>
          <p:nvPr/>
        </p:nvSpPr>
        <p:spPr>
          <a:xfrm>
            <a:off x="903976" y="2168280"/>
            <a:ext cx="3867480" cy="3416320"/>
          </a:xfrm>
          <a:prstGeom prst="rect">
            <a:avLst/>
          </a:prstGeom>
          <a:noFill/>
        </p:spPr>
        <p:txBody>
          <a:bodyPr wrap="square" rtlCol="0">
            <a:spAutoFit/>
          </a:bodyPr>
          <a:lstStyle/>
          <a:p>
            <a:r>
              <a:rPr lang="da-DK" dirty="0"/>
              <a:t>Diskussionenscirklen kan bruges som et redskab til at behandle et emne på en nuanceret måde.</a:t>
            </a:r>
          </a:p>
          <a:p>
            <a:endParaRPr lang="da-DK" dirty="0"/>
          </a:p>
          <a:p>
            <a:r>
              <a:rPr lang="da-DK" dirty="0"/>
              <a:t>Diskussionscirklen hjælper dig med at strukturere dine argumenter</a:t>
            </a:r>
          </a:p>
          <a:p>
            <a:endParaRPr lang="da-DK" dirty="0"/>
          </a:p>
          <a:p>
            <a:r>
              <a:rPr lang="da-DK" dirty="0"/>
              <a:t>Hvis man bruger diskussionscirklen, så vil det diskuterende afsnit indeholde flere runder – altså flere gennemløb af de 4 faser af cirklen.</a:t>
            </a:r>
          </a:p>
          <a:p>
            <a:endParaRPr lang="da-DK" dirty="0"/>
          </a:p>
        </p:txBody>
      </p:sp>
    </p:spTree>
    <p:extLst>
      <p:ext uri="{BB962C8B-B14F-4D97-AF65-F5344CB8AC3E}">
        <p14:creationId xmlns:p14="http://schemas.microsoft.com/office/powerpoint/2010/main" val="379140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0" y="643045"/>
            <a:ext cx="7696200" cy="5571910"/>
          </a:xfrm>
          <a:prstGeom prst="rect">
            <a:avLst/>
          </a:prstGeom>
        </p:spPr>
      </p:pic>
      <p:sp>
        <p:nvSpPr>
          <p:cNvPr id="2" name="Afrundet rektangel 1">
            <a:extLst>
              <a:ext uri="{FF2B5EF4-FFF2-40B4-BE49-F238E27FC236}">
                <a16:creationId xmlns:a16="http://schemas.microsoft.com/office/drawing/2014/main" id="{23E3D6C2-A2B6-2345-91D2-750C0896699D}"/>
              </a:ext>
            </a:extLst>
          </p:cNvPr>
          <p:cNvSpPr/>
          <p:nvPr/>
        </p:nvSpPr>
        <p:spPr>
          <a:xfrm>
            <a:off x="6811347" y="1287624"/>
            <a:ext cx="3095431" cy="1250303"/>
          </a:xfrm>
          <a:prstGeom prst="roundRect">
            <a:avLst/>
          </a:prstGeom>
          <a:noFill/>
          <a:ln w="952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Afrundet rektangel 3">
            <a:extLst>
              <a:ext uri="{FF2B5EF4-FFF2-40B4-BE49-F238E27FC236}">
                <a16:creationId xmlns:a16="http://schemas.microsoft.com/office/drawing/2014/main" id="{570135AA-C39E-E043-8E4B-A05DF837D026}"/>
              </a:ext>
            </a:extLst>
          </p:cNvPr>
          <p:cNvSpPr/>
          <p:nvPr/>
        </p:nvSpPr>
        <p:spPr>
          <a:xfrm>
            <a:off x="7467600" y="4780383"/>
            <a:ext cx="2665445" cy="1250303"/>
          </a:xfrm>
          <a:prstGeom prst="roundRect">
            <a:avLst/>
          </a:prstGeom>
          <a:noFill/>
          <a:ln w="952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Afrundet rektangel 5">
            <a:extLst>
              <a:ext uri="{FF2B5EF4-FFF2-40B4-BE49-F238E27FC236}">
                <a16:creationId xmlns:a16="http://schemas.microsoft.com/office/drawing/2014/main" id="{AB7FE927-2555-1540-BF7A-A65A7984F811}"/>
              </a:ext>
            </a:extLst>
          </p:cNvPr>
          <p:cNvSpPr/>
          <p:nvPr/>
        </p:nvSpPr>
        <p:spPr>
          <a:xfrm>
            <a:off x="2247900" y="4634204"/>
            <a:ext cx="2476500" cy="1250303"/>
          </a:xfrm>
          <a:prstGeom prst="roundRect">
            <a:avLst/>
          </a:prstGeom>
          <a:noFill/>
          <a:ln w="952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Afrundet rektangel 6">
            <a:extLst>
              <a:ext uri="{FF2B5EF4-FFF2-40B4-BE49-F238E27FC236}">
                <a16:creationId xmlns:a16="http://schemas.microsoft.com/office/drawing/2014/main" id="{F992EE96-352C-BE48-A701-CC93B836C9E6}"/>
              </a:ext>
            </a:extLst>
          </p:cNvPr>
          <p:cNvSpPr/>
          <p:nvPr/>
        </p:nvSpPr>
        <p:spPr>
          <a:xfrm>
            <a:off x="2512267" y="1272074"/>
            <a:ext cx="2476500" cy="1116564"/>
          </a:xfrm>
          <a:prstGeom prst="roundRect">
            <a:avLst/>
          </a:prstGeom>
          <a:noFill/>
          <a:ln w="952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23816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a:extLst>
              <a:ext uri="{FF2B5EF4-FFF2-40B4-BE49-F238E27FC236}">
                <a16:creationId xmlns:a16="http://schemas.microsoft.com/office/drawing/2014/main" id="{24B73968-1B9A-C640-9B70-71509C980EAE}"/>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backgroundRemoval t="10000" b="90000" l="10000" r="90000">
                        <a14:foregroundMark x1="43137" y1="63750" x2="43137" y2="63750"/>
                      </a14:backgroundRemoval>
                    </a14:imgEffect>
                  </a14:imgLayer>
                </a14:imgProps>
              </a:ext>
              <a:ext uri="{28A0092B-C50C-407E-A947-70E740481C1C}">
                <a14:useLocalDpi xmlns:a14="http://schemas.microsoft.com/office/drawing/2010/main" val="0"/>
              </a:ext>
            </a:extLst>
          </a:blip>
          <a:srcRect t="16279" b="6135"/>
          <a:stretch/>
        </p:blipFill>
        <p:spPr>
          <a:xfrm>
            <a:off x="20" y="1"/>
            <a:ext cx="12191980" cy="6857999"/>
          </a:xfrm>
          <a:prstGeom prst="rect">
            <a:avLst/>
          </a:prstGeom>
        </p:spPr>
      </p:pic>
      <p:sp>
        <p:nvSpPr>
          <p:cNvPr id="2" name="Titel 1">
            <a:extLst>
              <a:ext uri="{FF2B5EF4-FFF2-40B4-BE49-F238E27FC236}">
                <a16:creationId xmlns:a16="http://schemas.microsoft.com/office/drawing/2014/main" id="{E05CC759-061B-8741-9D4A-0C98BE41E1E7}"/>
              </a:ext>
            </a:extLst>
          </p:cNvPr>
          <p:cNvSpPr>
            <a:spLocks noGrp="1"/>
          </p:cNvSpPr>
          <p:nvPr>
            <p:ph type="title"/>
          </p:nvPr>
        </p:nvSpPr>
        <p:spPr>
          <a:xfrm>
            <a:off x="317500" y="1978740"/>
            <a:ext cx="11557000" cy="2900518"/>
          </a:xfrm>
        </p:spPr>
        <p:txBody>
          <a:bodyPr vert="horz" lIns="91440" tIns="45720" rIns="91440" bIns="45720" rtlCol="0" anchor="b">
            <a:normAutofit/>
          </a:bodyPr>
          <a:lstStyle/>
          <a:p>
            <a:pPr algn="ctr"/>
            <a:r>
              <a:rPr lang="en-US" sz="19900" b="1" dirty="0">
                <a:solidFill>
                  <a:srgbClr val="0070C0"/>
                </a:solidFill>
              </a:rPr>
              <a:t>EKSEMPEL</a:t>
            </a:r>
            <a:endParaRPr lang="en-US" sz="7200" b="1" dirty="0">
              <a:solidFill>
                <a:srgbClr val="0070C0"/>
              </a:solidFill>
            </a:endParaRPr>
          </a:p>
        </p:txBody>
      </p:sp>
      <p:sp>
        <p:nvSpPr>
          <p:cNvPr id="7" name="Tekstfelt 6">
            <a:extLst>
              <a:ext uri="{FF2B5EF4-FFF2-40B4-BE49-F238E27FC236}">
                <a16:creationId xmlns:a16="http://schemas.microsoft.com/office/drawing/2014/main" id="{3B4549CF-826C-4E45-ACD1-69A415A51402}"/>
              </a:ext>
            </a:extLst>
          </p:cNvPr>
          <p:cNvSpPr txBox="1"/>
          <p:nvPr/>
        </p:nvSpPr>
        <p:spPr>
          <a:xfrm>
            <a:off x="4064000" y="6045200"/>
            <a:ext cx="184731" cy="369332"/>
          </a:xfrm>
          <a:prstGeom prst="rect">
            <a:avLst/>
          </a:prstGeom>
          <a:noFill/>
        </p:spPr>
        <p:txBody>
          <a:bodyPr wrap="none" rtlCol="0">
            <a:spAutoFit/>
          </a:bodyPr>
          <a:lstStyle/>
          <a:p>
            <a:endParaRPr lang="da-DK" dirty="0"/>
          </a:p>
        </p:txBody>
      </p:sp>
    </p:spTree>
    <p:extLst>
      <p:ext uri="{BB962C8B-B14F-4D97-AF65-F5344CB8AC3E}">
        <p14:creationId xmlns:p14="http://schemas.microsoft.com/office/powerpoint/2010/main" val="2701092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Kombinationstegning 5">
            <a:extLst>
              <a:ext uri="{FF2B5EF4-FFF2-40B4-BE49-F238E27FC236}">
                <a16:creationId xmlns:a16="http://schemas.microsoft.com/office/drawing/2014/main" id="{76A695FE-9263-B748-B82B-50FF27A0CD5B}"/>
              </a:ext>
            </a:extLst>
          </p:cNvPr>
          <p:cNvSpPr/>
          <p:nvPr/>
        </p:nvSpPr>
        <p:spPr>
          <a:xfrm rot="16200000">
            <a:off x="501001" y="1882384"/>
            <a:ext cx="4055804" cy="3379837"/>
          </a:xfrm>
          <a:custGeom>
            <a:avLst/>
            <a:gdLst>
              <a:gd name="connsiteX0" fmla="*/ 0 w 3379836"/>
              <a:gd name="connsiteY0" fmla="*/ 168992 h 4055803"/>
              <a:gd name="connsiteX1" fmla="*/ 168992 w 3379836"/>
              <a:gd name="connsiteY1" fmla="*/ 0 h 4055803"/>
              <a:gd name="connsiteX2" fmla="*/ 3210844 w 3379836"/>
              <a:gd name="connsiteY2" fmla="*/ 0 h 4055803"/>
              <a:gd name="connsiteX3" fmla="*/ 3379836 w 3379836"/>
              <a:gd name="connsiteY3" fmla="*/ 168992 h 4055803"/>
              <a:gd name="connsiteX4" fmla="*/ 3379836 w 3379836"/>
              <a:gd name="connsiteY4" fmla="*/ 3886811 h 4055803"/>
              <a:gd name="connsiteX5" fmla="*/ 3210844 w 3379836"/>
              <a:gd name="connsiteY5" fmla="*/ 4055803 h 4055803"/>
              <a:gd name="connsiteX6" fmla="*/ 168992 w 3379836"/>
              <a:gd name="connsiteY6" fmla="*/ 4055803 h 4055803"/>
              <a:gd name="connsiteX7" fmla="*/ 0 w 3379836"/>
              <a:gd name="connsiteY7" fmla="*/ 3886811 h 4055803"/>
              <a:gd name="connsiteX8" fmla="*/ 0 w 3379836"/>
              <a:gd name="connsiteY8" fmla="*/ 168992 h 405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836" h="4055803">
                <a:moveTo>
                  <a:pt x="3239009" y="1"/>
                </a:moveTo>
                <a:cubicBezTo>
                  <a:pt x="3316786" y="1"/>
                  <a:pt x="3379836" y="90793"/>
                  <a:pt x="3379836" y="202791"/>
                </a:cubicBezTo>
                <a:lnTo>
                  <a:pt x="3379836" y="3853012"/>
                </a:lnTo>
                <a:cubicBezTo>
                  <a:pt x="3379836" y="3965010"/>
                  <a:pt x="3316786" y="4055802"/>
                  <a:pt x="3239009" y="4055802"/>
                </a:cubicBezTo>
                <a:lnTo>
                  <a:pt x="140827" y="4055802"/>
                </a:lnTo>
                <a:cubicBezTo>
                  <a:pt x="63050" y="4055802"/>
                  <a:pt x="0" y="3965010"/>
                  <a:pt x="0" y="3853012"/>
                </a:cubicBezTo>
                <a:lnTo>
                  <a:pt x="0" y="202791"/>
                </a:lnTo>
                <a:cubicBezTo>
                  <a:pt x="0" y="90793"/>
                  <a:pt x="63050" y="1"/>
                  <a:pt x="140827" y="1"/>
                </a:cubicBezTo>
                <a:lnTo>
                  <a:pt x="3239009" y="1"/>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30044" tIns="130302" rIns="168911" bIns="2703869" numCol="1" spcCol="1270" anchor="t" anchorCtr="0">
            <a:noAutofit/>
          </a:bodyPr>
          <a:lstStyle/>
          <a:p>
            <a:pPr marL="0" lvl="0" indent="0" algn="r" defTabSz="1689100">
              <a:lnSpc>
                <a:spcPct val="90000"/>
              </a:lnSpc>
              <a:spcBef>
                <a:spcPct val="0"/>
              </a:spcBef>
              <a:spcAft>
                <a:spcPct val="35000"/>
              </a:spcAft>
              <a:buNone/>
            </a:pPr>
            <a:r>
              <a:rPr lang="da-DK" sz="3800" kern="1200" dirty="0"/>
              <a:t>Analyse</a:t>
            </a:r>
          </a:p>
        </p:txBody>
      </p:sp>
      <p:sp>
        <p:nvSpPr>
          <p:cNvPr id="7" name="Kombinationstegning 6">
            <a:extLst>
              <a:ext uri="{FF2B5EF4-FFF2-40B4-BE49-F238E27FC236}">
                <a16:creationId xmlns:a16="http://schemas.microsoft.com/office/drawing/2014/main" id="{A358BF15-59A8-EE47-9306-DB013B173B33}"/>
              </a:ext>
            </a:extLst>
          </p:cNvPr>
          <p:cNvSpPr/>
          <p:nvPr/>
        </p:nvSpPr>
        <p:spPr>
          <a:xfrm>
            <a:off x="1514952" y="1544401"/>
            <a:ext cx="2517977" cy="4055803"/>
          </a:xfrm>
          <a:custGeom>
            <a:avLst/>
            <a:gdLst>
              <a:gd name="connsiteX0" fmla="*/ 0 w 2517977"/>
              <a:gd name="connsiteY0" fmla="*/ 0 h 4055803"/>
              <a:gd name="connsiteX1" fmla="*/ 2517977 w 2517977"/>
              <a:gd name="connsiteY1" fmla="*/ 0 h 4055803"/>
              <a:gd name="connsiteX2" fmla="*/ 2517977 w 2517977"/>
              <a:gd name="connsiteY2" fmla="*/ 4055803 h 4055803"/>
              <a:gd name="connsiteX3" fmla="*/ 0 w 2517977"/>
              <a:gd name="connsiteY3" fmla="*/ 4055803 h 4055803"/>
              <a:gd name="connsiteX4" fmla="*/ 0 w 2517977"/>
              <a:gd name="connsiteY4" fmla="*/ 0 h 4055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977" h="4055803">
                <a:moveTo>
                  <a:pt x="0" y="0"/>
                </a:moveTo>
                <a:lnTo>
                  <a:pt x="2517977" y="0"/>
                </a:lnTo>
                <a:lnTo>
                  <a:pt x="2517977" y="4055803"/>
                </a:lnTo>
                <a:lnTo>
                  <a:pt x="0" y="4055803"/>
                </a:lnTo>
                <a:lnTo>
                  <a:pt x="0" y="0"/>
                </a:lnTo>
                <a:close/>
              </a:path>
            </a:pathLst>
          </a:custGeom>
          <a:noFill/>
          <a:ln>
            <a:noFill/>
          </a:ln>
          <a:sp3d/>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51435" rIns="0" bIns="0" numCol="1" spcCol="1270" anchor="t" anchorCtr="0">
            <a:noAutofit/>
          </a:bodyPr>
          <a:lstStyle/>
          <a:p>
            <a:pPr marL="0" lvl="0" indent="0" algn="l" defTabSz="666750">
              <a:lnSpc>
                <a:spcPct val="90000"/>
              </a:lnSpc>
              <a:spcBef>
                <a:spcPct val="0"/>
              </a:spcBef>
              <a:spcAft>
                <a:spcPct val="35000"/>
              </a:spcAft>
              <a:buNone/>
            </a:pPr>
            <a:endParaRPr lang="da-DK" sz="1600" b="0" i="0" u="none" kern="1200" dirty="0"/>
          </a:p>
          <a:p>
            <a:pPr marL="0" lvl="0" indent="0" algn="l" defTabSz="666750">
              <a:lnSpc>
                <a:spcPct val="90000"/>
              </a:lnSpc>
              <a:spcBef>
                <a:spcPct val="0"/>
              </a:spcBef>
              <a:spcAft>
                <a:spcPct val="35000"/>
              </a:spcAft>
              <a:buNone/>
            </a:pPr>
            <a:r>
              <a:rPr lang="da-DK" sz="1600" b="0" i="0" u="none" kern="1200" dirty="0"/>
              <a:t>I analyseafsnittet skal du beskrive, hvordan tekstens synspunkter er formidlet. Her skal du dykke ned i de virkemidler, som forfatteren har brugt til at overbevise læseren om sit budskab. </a:t>
            </a:r>
          </a:p>
          <a:p>
            <a:pPr marL="0" lvl="0" indent="0" algn="l" defTabSz="666750">
              <a:lnSpc>
                <a:spcPct val="90000"/>
              </a:lnSpc>
              <a:spcBef>
                <a:spcPct val="0"/>
              </a:spcBef>
              <a:spcAft>
                <a:spcPct val="35000"/>
              </a:spcAft>
              <a:buNone/>
            </a:pPr>
            <a:r>
              <a:rPr lang="da-DK" sz="1600" b="0" i="0" u="none" kern="1200" dirty="0"/>
              <a:t>Det kan både være retoriske virkemidler og argumentationsanalyse.</a:t>
            </a:r>
            <a:endParaRPr lang="da-DK" sz="1600" kern="1200" dirty="0"/>
          </a:p>
        </p:txBody>
      </p:sp>
      <p:sp>
        <p:nvSpPr>
          <p:cNvPr id="8" name="Kombinationstegning 7">
            <a:extLst>
              <a:ext uri="{FF2B5EF4-FFF2-40B4-BE49-F238E27FC236}">
                <a16:creationId xmlns:a16="http://schemas.microsoft.com/office/drawing/2014/main" id="{0BB877C3-2FBE-3D44-8B99-F04E77A32500}"/>
              </a:ext>
            </a:extLst>
          </p:cNvPr>
          <p:cNvSpPr/>
          <p:nvPr/>
        </p:nvSpPr>
        <p:spPr>
          <a:xfrm rot="16200000">
            <a:off x="3999131" y="1882384"/>
            <a:ext cx="4055804" cy="3379837"/>
          </a:xfrm>
          <a:custGeom>
            <a:avLst/>
            <a:gdLst>
              <a:gd name="connsiteX0" fmla="*/ 0 w 3379836"/>
              <a:gd name="connsiteY0" fmla="*/ 168992 h 4055803"/>
              <a:gd name="connsiteX1" fmla="*/ 168992 w 3379836"/>
              <a:gd name="connsiteY1" fmla="*/ 0 h 4055803"/>
              <a:gd name="connsiteX2" fmla="*/ 3210844 w 3379836"/>
              <a:gd name="connsiteY2" fmla="*/ 0 h 4055803"/>
              <a:gd name="connsiteX3" fmla="*/ 3379836 w 3379836"/>
              <a:gd name="connsiteY3" fmla="*/ 168992 h 4055803"/>
              <a:gd name="connsiteX4" fmla="*/ 3379836 w 3379836"/>
              <a:gd name="connsiteY4" fmla="*/ 3886811 h 4055803"/>
              <a:gd name="connsiteX5" fmla="*/ 3210844 w 3379836"/>
              <a:gd name="connsiteY5" fmla="*/ 4055803 h 4055803"/>
              <a:gd name="connsiteX6" fmla="*/ 168992 w 3379836"/>
              <a:gd name="connsiteY6" fmla="*/ 4055803 h 4055803"/>
              <a:gd name="connsiteX7" fmla="*/ 0 w 3379836"/>
              <a:gd name="connsiteY7" fmla="*/ 3886811 h 4055803"/>
              <a:gd name="connsiteX8" fmla="*/ 0 w 3379836"/>
              <a:gd name="connsiteY8" fmla="*/ 168992 h 405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836" h="4055803">
                <a:moveTo>
                  <a:pt x="3239009" y="1"/>
                </a:moveTo>
                <a:cubicBezTo>
                  <a:pt x="3316786" y="1"/>
                  <a:pt x="3379836" y="90793"/>
                  <a:pt x="3379836" y="202791"/>
                </a:cubicBezTo>
                <a:lnTo>
                  <a:pt x="3379836" y="3853012"/>
                </a:lnTo>
                <a:cubicBezTo>
                  <a:pt x="3379836" y="3965010"/>
                  <a:pt x="3316786" y="4055802"/>
                  <a:pt x="3239009" y="4055802"/>
                </a:cubicBezTo>
                <a:lnTo>
                  <a:pt x="140827" y="4055802"/>
                </a:lnTo>
                <a:cubicBezTo>
                  <a:pt x="63050" y="4055802"/>
                  <a:pt x="0" y="3965010"/>
                  <a:pt x="0" y="3853012"/>
                </a:cubicBezTo>
                <a:lnTo>
                  <a:pt x="0" y="202791"/>
                </a:lnTo>
                <a:cubicBezTo>
                  <a:pt x="0" y="90793"/>
                  <a:pt x="63050" y="1"/>
                  <a:pt x="140827" y="1"/>
                </a:cubicBezTo>
                <a:lnTo>
                  <a:pt x="3239009" y="1"/>
                </a:lnTo>
                <a:close/>
              </a:path>
            </a:pathLst>
          </a:custGeom>
        </p:spPr>
        <p:style>
          <a:lnRef idx="2">
            <a:schemeClr val="lt1">
              <a:hueOff val="0"/>
              <a:satOff val="0"/>
              <a:lumOff val="0"/>
              <a:alphaOff val="0"/>
            </a:schemeClr>
          </a:lnRef>
          <a:fillRef idx="1">
            <a:schemeClr val="accent5">
              <a:hueOff val="-759538"/>
              <a:satOff val="4652"/>
              <a:lumOff val="-1864"/>
              <a:alphaOff val="0"/>
            </a:schemeClr>
          </a:fillRef>
          <a:effectRef idx="0">
            <a:schemeClr val="accent5">
              <a:hueOff val="-759538"/>
              <a:satOff val="4652"/>
              <a:lumOff val="-1864"/>
              <a:alphaOff val="0"/>
            </a:schemeClr>
          </a:effectRef>
          <a:fontRef idx="minor">
            <a:schemeClr val="lt1"/>
          </a:fontRef>
        </p:style>
        <p:txBody>
          <a:bodyPr spcFirstLastPara="0" vert="horz" wrap="square" lIns="730044" tIns="130302" rIns="168911" bIns="2703869" numCol="1" spcCol="1270" anchor="t" anchorCtr="0">
            <a:noAutofit/>
          </a:bodyPr>
          <a:lstStyle/>
          <a:p>
            <a:pPr marL="0" lvl="0" indent="0" algn="r" defTabSz="1689100">
              <a:lnSpc>
                <a:spcPct val="90000"/>
              </a:lnSpc>
              <a:spcBef>
                <a:spcPct val="0"/>
              </a:spcBef>
              <a:spcAft>
                <a:spcPct val="35000"/>
              </a:spcAft>
              <a:buNone/>
            </a:pPr>
            <a:r>
              <a:rPr lang="da-DK" sz="3800" kern="1200" dirty="0"/>
              <a:t>Vurdering</a:t>
            </a:r>
          </a:p>
        </p:txBody>
      </p:sp>
      <p:sp>
        <p:nvSpPr>
          <p:cNvPr id="9" name="Uddrag 8">
            <a:extLst>
              <a:ext uri="{FF2B5EF4-FFF2-40B4-BE49-F238E27FC236}">
                <a16:creationId xmlns:a16="http://schemas.microsoft.com/office/drawing/2014/main" id="{0569C67E-5E3F-E44F-8023-4A3F8CE89101}"/>
              </a:ext>
            </a:extLst>
          </p:cNvPr>
          <p:cNvSpPr/>
          <p:nvPr/>
        </p:nvSpPr>
        <p:spPr>
          <a:xfrm rot="5400000">
            <a:off x="4056127" y="4766264"/>
            <a:ext cx="595774" cy="506975"/>
          </a:xfrm>
          <a:prstGeom prst="flowChartExtract">
            <a:avLst/>
          </a:prstGeom>
        </p:spPr>
        <p:style>
          <a:lnRef idx="2">
            <a:schemeClr val="accent5">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Kombinationstegning 9">
            <a:extLst>
              <a:ext uri="{FF2B5EF4-FFF2-40B4-BE49-F238E27FC236}">
                <a16:creationId xmlns:a16="http://schemas.microsoft.com/office/drawing/2014/main" id="{43D60242-D286-4B4D-8F01-C17307D64B86}"/>
              </a:ext>
            </a:extLst>
          </p:cNvPr>
          <p:cNvSpPr/>
          <p:nvPr/>
        </p:nvSpPr>
        <p:spPr>
          <a:xfrm>
            <a:off x="5013083" y="1544401"/>
            <a:ext cx="2517977" cy="4055803"/>
          </a:xfrm>
          <a:custGeom>
            <a:avLst/>
            <a:gdLst>
              <a:gd name="connsiteX0" fmla="*/ 0 w 2517977"/>
              <a:gd name="connsiteY0" fmla="*/ 0 h 4055803"/>
              <a:gd name="connsiteX1" fmla="*/ 2517977 w 2517977"/>
              <a:gd name="connsiteY1" fmla="*/ 0 h 4055803"/>
              <a:gd name="connsiteX2" fmla="*/ 2517977 w 2517977"/>
              <a:gd name="connsiteY2" fmla="*/ 4055803 h 4055803"/>
              <a:gd name="connsiteX3" fmla="*/ 0 w 2517977"/>
              <a:gd name="connsiteY3" fmla="*/ 4055803 h 4055803"/>
              <a:gd name="connsiteX4" fmla="*/ 0 w 2517977"/>
              <a:gd name="connsiteY4" fmla="*/ 0 h 4055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977" h="4055803">
                <a:moveTo>
                  <a:pt x="0" y="0"/>
                </a:moveTo>
                <a:lnTo>
                  <a:pt x="2517977" y="0"/>
                </a:lnTo>
                <a:lnTo>
                  <a:pt x="2517977" y="4055803"/>
                </a:lnTo>
                <a:lnTo>
                  <a:pt x="0" y="4055803"/>
                </a:lnTo>
                <a:lnTo>
                  <a:pt x="0" y="0"/>
                </a:lnTo>
                <a:close/>
              </a:path>
            </a:pathLst>
          </a:custGeom>
          <a:noFill/>
          <a:ln>
            <a:noFill/>
          </a:ln>
          <a:sp3d/>
        </p:spPr>
        <p:style>
          <a:lnRef idx="2">
            <a:scrgbClr r="0" g="0" b="0"/>
          </a:lnRef>
          <a:fillRef idx="1">
            <a:scrgbClr r="0" g="0" b="0"/>
          </a:fillRef>
          <a:effectRef idx="0">
            <a:schemeClr val="accent5">
              <a:hueOff val="-759538"/>
              <a:satOff val="4652"/>
              <a:lumOff val="-1864"/>
              <a:alphaOff val="0"/>
            </a:schemeClr>
          </a:effectRef>
          <a:fontRef idx="minor">
            <a:schemeClr val="lt1"/>
          </a:fontRef>
        </p:style>
        <p:txBody>
          <a:bodyPr spcFirstLastPara="0" vert="horz" wrap="square" lIns="0" tIns="51435" rIns="0" bIns="0" numCol="1" spcCol="1270" anchor="t" anchorCtr="0">
            <a:noAutofit/>
          </a:bodyPr>
          <a:lstStyle/>
          <a:p>
            <a:pPr marL="0" lvl="0" indent="0" algn="l" defTabSz="666750">
              <a:lnSpc>
                <a:spcPct val="90000"/>
              </a:lnSpc>
              <a:spcBef>
                <a:spcPct val="0"/>
              </a:spcBef>
              <a:spcAft>
                <a:spcPct val="35000"/>
              </a:spcAft>
              <a:buNone/>
            </a:pPr>
            <a:endParaRPr lang="da-DK" sz="1600" b="0" i="0" u="none" kern="1200" dirty="0"/>
          </a:p>
          <a:p>
            <a:pPr marL="0" lvl="0" indent="0" algn="l" defTabSz="666750">
              <a:lnSpc>
                <a:spcPct val="90000"/>
              </a:lnSpc>
              <a:spcBef>
                <a:spcPct val="0"/>
              </a:spcBef>
              <a:spcAft>
                <a:spcPct val="35000"/>
              </a:spcAft>
              <a:buNone/>
            </a:pPr>
            <a:r>
              <a:rPr lang="da-DK" sz="1600" b="0" i="0" u="none" kern="1200" dirty="0"/>
              <a:t>Når analysen er færdig, skal du i gang med vurderingen. I analysen prøvede du at skille teksten ad og se på nogle af dens enkeltdele. </a:t>
            </a:r>
          </a:p>
          <a:p>
            <a:pPr marL="0" lvl="0" indent="0" algn="l" defTabSz="666750">
              <a:lnSpc>
                <a:spcPct val="90000"/>
              </a:lnSpc>
              <a:spcBef>
                <a:spcPct val="0"/>
              </a:spcBef>
              <a:spcAft>
                <a:spcPct val="35000"/>
              </a:spcAft>
              <a:buNone/>
            </a:pPr>
            <a:r>
              <a:rPr lang="da-DK" sz="1600" b="0" i="0" u="none" kern="1200" dirty="0"/>
              <a:t>I vurderingen skal du igen se på teksten som helhed og vurdere, om den argumentation, som afsenderen har brugt, holder. </a:t>
            </a:r>
          </a:p>
          <a:p>
            <a:pPr marL="0" lvl="0" indent="0" algn="l" defTabSz="666750">
              <a:lnSpc>
                <a:spcPct val="90000"/>
              </a:lnSpc>
              <a:spcBef>
                <a:spcPct val="0"/>
              </a:spcBef>
              <a:spcAft>
                <a:spcPct val="35000"/>
              </a:spcAft>
              <a:buNone/>
            </a:pPr>
            <a:r>
              <a:rPr lang="da-DK" sz="1600" b="0" i="0" u="none" kern="1200" dirty="0"/>
              <a:t>Tror du at modtageren bliver overbevist? Hvorfor/hvorfor ikke? Brug det, du er kommet frem til i analysen som grundlag for din vurdering.</a:t>
            </a:r>
            <a:endParaRPr lang="da-DK" sz="1600" kern="1200" dirty="0"/>
          </a:p>
        </p:txBody>
      </p:sp>
      <p:sp>
        <p:nvSpPr>
          <p:cNvPr id="11" name="Kombinationstegning 10">
            <a:extLst>
              <a:ext uri="{FF2B5EF4-FFF2-40B4-BE49-F238E27FC236}">
                <a16:creationId xmlns:a16="http://schemas.microsoft.com/office/drawing/2014/main" id="{8B47B287-8185-EF41-BD45-3B6723C6C67B}"/>
              </a:ext>
            </a:extLst>
          </p:cNvPr>
          <p:cNvSpPr/>
          <p:nvPr/>
        </p:nvSpPr>
        <p:spPr>
          <a:xfrm rot="16200000">
            <a:off x="7497262" y="1882384"/>
            <a:ext cx="4055804" cy="3379837"/>
          </a:xfrm>
          <a:custGeom>
            <a:avLst/>
            <a:gdLst>
              <a:gd name="connsiteX0" fmla="*/ 0 w 3379836"/>
              <a:gd name="connsiteY0" fmla="*/ 168992 h 4055803"/>
              <a:gd name="connsiteX1" fmla="*/ 168992 w 3379836"/>
              <a:gd name="connsiteY1" fmla="*/ 0 h 4055803"/>
              <a:gd name="connsiteX2" fmla="*/ 3210844 w 3379836"/>
              <a:gd name="connsiteY2" fmla="*/ 0 h 4055803"/>
              <a:gd name="connsiteX3" fmla="*/ 3379836 w 3379836"/>
              <a:gd name="connsiteY3" fmla="*/ 168992 h 4055803"/>
              <a:gd name="connsiteX4" fmla="*/ 3379836 w 3379836"/>
              <a:gd name="connsiteY4" fmla="*/ 3886811 h 4055803"/>
              <a:gd name="connsiteX5" fmla="*/ 3210844 w 3379836"/>
              <a:gd name="connsiteY5" fmla="*/ 4055803 h 4055803"/>
              <a:gd name="connsiteX6" fmla="*/ 168992 w 3379836"/>
              <a:gd name="connsiteY6" fmla="*/ 4055803 h 4055803"/>
              <a:gd name="connsiteX7" fmla="*/ 0 w 3379836"/>
              <a:gd name="connsiteY7" fmla="*/ 3886811 h 4055803"/>
              <a:gd name="connsiteX8" fmla="*/ 0 w 3379836"/>
              <a:gd name="connsiteY8" fmla="*/ 168992 h 405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836" h="4055803">
                <a:moveTo>
                  <a:pt x="3239009" y="1"/>
                </a:moveTo>
                <a:cubicBezTo>
                  <a:pt x="3316786" y="1"/>
                  <a:pt x="3379836" y="90793"/>
                  <a:pt x="3379836" y="202791"/>
                </a:cubicBezTo>
                <a:lnTo>
                  <a:pt x="3379836" y="3853012"/>
                </a:lnTo>
                <a:cubicBezTo>
                  <a:pt x="3379836" y="3965010"/>
                  <a:pt x="3316786" y="4055802"/>
                  <a:pt x="3239009" y="4055802"/>
                </a:cubicBezTo>
                <a:lnTo>
                  <a:pt x="140827" y="4055802"/>
                </a:lnTo>
                <a:cubicBezTo>
                  <a:pt x="63050" y="4055802"/>
                  <a:pt x="0" y="3965010"/>
                  <a:pt x="0" y="3853012"/>
                </a:cubicBezTo>
                <a:lnTo>
                  <a:pt x="0" y="202791"/>
                </a:lnTo>
                <a:cubicBezTo>
                  <a:pt x="0" y="90793"/>
                  <a:pt x="63050" y="1"/>
                  <a:pt x="140827" y="1"/>
                </a:cubicBezTo>
                <a:lnTo>
                  <a:pt x="3239009" y="1"/>
                </a:lnTo>
                <a:close/>
              </a:path>
            </a:pathLst>
          </a:custGeom>
        </p:spPr>
        <p:style>
          <a:lnRef idx="2">
            <a:schemeClr val="lt1">
              <a:hueOff val="0"/>
              <a:satOff val="0"/>
              <a:lumOff val="0"/>
              <a:alphaOff val="0"/>
            </a:schemeClr>
          </a:lnRef>
          <a:fillRef idx="1">
            <a:schemeClr val="accent5">
              <a:hueOff val="-1519076"/>
              <a:satOff val="9304"/>
              <a:lumOff val="-3727"/>
              <a:alphaOff val="0"/>
            </a:schemeClr>
          </a:fillRef>
          <a:effectRef idx="0">
            <a:schemeClr val="accent5">
              <a:hueOff val="-1519076"/>
              <a:satOff val="9304"/>
              <a:lumOff val="-3727"/>
              <a:alphaOff val="0"/>
            </a:schemeClr>
          </a:effectRef>
          <a:fontRef idx="minor">
            <a:schemeClr val="lt1"/>
          </a:fontRef>
        </p:style>
        <p:txBody>
          <a:bodyPr spcFirstLastPara="0" vert="horz" wrap="square" lIns="730044" tIns="130301" rIns="168911" bIns="2703870" numCol="1" spcCol="1270" anchor="t" anchorCtr="0">
            <a:noAutofit/>
          </a:bodyPr>
          <a:lstStyle/>
          <a:p>
            <a:pPr marL="0" lvl="0" indent="0" algn="r" defTabSz="1689100">
              <a:lnSpc>
                <a:spcPct val="90000"/>
              </a:lnSpc>
              <a:spcBef>
                <a:spcPct val="0"/>
              </a:spcBef>
              <a:spcAft>
                <a:spcPct val="35000"/>
              </a:spcAft>
              <a:buNone/>
            </a:pPr>
            <a:r>
              <a:rPr lang="da-DK" sz="3800" kern="1200" dirty="0"/>
              <a:t>Diskussion</a:t>
            </a:r>
          </a:p>
        </p:txBody>
      </p:sp>
      <p:sp>
        <p:nvSpPr>
          <p:cNvPr id="12" name="Uddrag 11">
            <a:extLst>
              <a:ext uri="{FF2B5EF4-FFF2-40B4-BE49-F238E27FC236}">
                <a16:creationId xmlns:a16="http://schemas.microsoft.com/office/drawing/2014/main" id="{1710D4F0-71D4-EC4F-9CA2-447FD04775C5}"/>
              </a:ext>
            </a:extLst>
          </p:cNvPr>
          <p:cNvSpPr/>
          <p:nvPr/>
        </p:nvSpPr>
        <p:spPr>
          <a:xfrm rot="5400000">
            <a:off x="7554258" y="4766264"/>
            <a:ext cx="595774" cy="506975"/>
          </a:xfrm>
          <a:prstGeom prst="flowChartExtract">
            <a:avLst/>
          </a:prstGeom>
        </p:spPr>
        <p:style>
          <a:lnRef idx="2">
            <a:schemeClr val="accent5">
              <a:hueOff val="-1519076"/>
              <a:satOff val="9304"/>
              <a:lumOff val="-3727"/>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Kombinationstegning 12">
            <a:extLst>
              <a:ext uri="{FF2B5EF4-FFF2-40B4-BE49-F238E27FC236}">
                <a16:creationId xmlns:a16="http://schemas.microsoft.com/office/drawing/2014/main" id="{2AB1ABDD-1C73-5245-B9BA-ABC78D8D38B2}"/>
              </a:ext>
            </a:extLst>
          </p:cNvPr>
          <p:cNvSpPr/>
          <p:nvPr/>
        </p:nvSpPr>
        <p:spPr>
          <a:xfrm>
            <a:off x="8511213" y="1544401"/>
            <a:ext cx="2517977" cy="4055803"/>
          </a:xfrm>
          <a:custGeom>
            <a:avLst/>
            <a:gdLst>
              <a:gd name="connsiteX0" fmla="*/ 0 w 2517977"/>
              <a:gd name="connsiteY0" fmla="*/ 0 h 4055803"/>
              <a:gd name="connsiteX1" fmla="*/ 2517977 w 2517977"/>
              <a:gd name="connsiteY1" fmla="*/ 0 h 4055803"/>
              <a:gd name="connsiteX2" fmla="*/ 2517977 w 2517977"/>
              <a:gd name="connsiteY2" fmla="*/ 4055803 h 4055803"/>
              <a:gd name="connsiteX3" fmla="*/ 0 w 2517977"/>
              <a:gd name="connsiteY3" fmla="*/ 4055803 h 4055803"/>
              <a:gd name="connsiteX4" fmla="*/ 0 w 2517977"/>
              <a:gd name="connsiteY4" fmla="*/ 0 h 4055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977" h="4055803">
                <a:moveTo>
                  <a:pt x="0" y="0"/>
                </a:moveTo>
                <a:lnTo>
                  <a:pt x="2517977" y="0"/>
                </a:lnTo>
                <a:lnTo>
                  <a:pt x="2517977" y="4055803"/>
                </a:lnTo>
                <a:lnTo>
                  <a:pt x="0" y="4055803"/>
                </a:lnTo>
                <a:lnTo>
                  <a:pt x="0" y="0"/>
                </a:lnTo>
                <a:close/>
              </a:path>
            </a:pathLst>
          </a:custGeom>
          <a:noFill/>
          <a:ln>
            <a:noFill/>
          </a:ln>
          <a:sp3d/>
        </p:spPr>
        <p:style>
          <a:lnRef idx="2">
            <a:scrgbClr r="0" g="0" b="0"/>
          </a:lnRef>
          <a:fillRef idx="1">
            <a:scrgbClr r="0" g="0" b="0"/>
          </a:fillRef>
          <a:effectRef idx="0">
            <a:schemeClr val="accent5">
              <a:hueOff val="-1519076"/>
              <a:satOff val="9304"/>
              <a:lumOff val="-3727"/>
              <a:alphaOff val="0"/>
            </a:schemeClr>
          </a:effectRef>
          <a:fontRef idx="minor">
            <a:schemeClr val="lt1"/>
          </a:fontRef>
        </p:style>
        <p:txBody>
          <a:bodyPr spcFirstLastPara="0" vert="horz" wrap="square" lIns="0" tIns="51435" rIns="0" bIns="0" numCol="1" spcCol="1270" anchor="t" anchorCtr="0">
            <a:noAutofit/>
          </a:bodyPr>
          <a:lstStyle/>
          <a:p>
            <a:pPr marL="0" lvl="0" indent="0" algn="l" defTabSz="666750">
              <a:lnSpc>
                <a:spcPct val="90000"/>
              </a:lnSpc>
              <a:spcBef>
                <a:spcPct val="0"/>
              </a:spcBef>
              <a:spcAft>
                <a:spcPct val="35000"/>
              </a:spcAft>
              <a:buNone/>
            </a:pPr>
            <a:endParaRPr lang="da-DK" sz="1600" b="0" i="0" u="none" kern="1200" dirty="0"/>
          </a:p>
          <a:p>
            <a:pPr marL="0" lvl="0" indent="0" algn="l" defTabSz="666750">
              <a:lnSpc>
                <a:spcPct val="90000"/>
              </a:lnSpc>
              <a:spcBef>
                <a:spcPct val="0"/>
              </a:spcBef>
              <a:spcAft>
                <a:spcPct val="35000"/>
              </a:spcAft>
              <a:buNone/>
            </a:pPr>
            <a:r>
              <a:rPr lang="da-DK" sz="1600" b="0" i="0" u="none" kern="1200" dirty="0"/>
              <a:t>Opgavens sidste store del er diskussionsafsnittet. Her skal du diskutere tekstens centrale synspunkter og ikke teksten i sig selv. </a:t>
            </a:r>
          </a:p>
          <a:p>
            <a:pPr marL="0" lvl="0" indent="0" algn="l" defTabSz="666750">
              <a:lnSpc>
                <a:spcPct val="90000"/>
              </a:lnSpc>
              <a:spcBef>
                <a:spcPct val="0"/>
              </a:spcBef>
              <a:spcAft>
                <a:spcPct val="35000"/>
              </a:spcAft>
              <a:buNone/>
            </a:pPr>
            <a:r>
              <a:rPr lang="da-DK" sz="1600" b="0" i="0" u="none" kern="1200" dirty="0"/>
              <a:t>At diskutere betyder her at se på emnet fra flere forskellige vinkler og at inddrage andre synspunkter end forfatterens. Det kan du gøre ved at bruge viden fra nogle af opgavesættets andre tekster.</a:t>
            </a:r>
            <a:endParaRPr lang="da-DK" sz="1600" kern="1200" dirty="0"/>
          </a:p>
        </p:txBody>
      </p:sp>
      <p:sp>
        <p:nvSpPr>
          <p:cNvPr id="2" name="Titel 1">
            <a:extLst>
              <a:ext uri="{FF2B5EF4-FFF2-40B4-BE49-F238E27FC236}">
                <a16:creationId xmlns:a16="http://schemas.microsoft.com/office/drawing/2014/main" id="{E4516EF8-F0FB-434F-AF22-E60D187E45B4}"/>
              </a:ext>
            </a:extLst>
          </p:cNvPr>
          <p:cNvSpPr>
            <a:spLocks noGrp="1"/>
          </p:cNvSpPr>
          <p:nvPr>
            <p:ph type="title"/>
          </p:nvPr>
        </p:nvSpPr>
        <p:spPr>
          <a:xfrm>
            <a:off x="1097280" y="286603"/>
            <a:ext cx="10058400" cy="1084997"/>
          </a:xfrm>
        </p:spPr>
        <p:txBody>
          <a:bodyPr>
            <a:normAutofit/>
          </a:bodyPr>
          <a:lstStyle/>
          <a:p>
            <a:r>
              <a:rPr lang="da-DK" sz="5400" dirty="0"/>
              <a:t>Analyse, vurdering og diskussion</a:t>
            </a:r>
            <a:endParaRPr lang="da-DK" sz="5400" b="1" dirty="0"/>
          </a:p>
        </p:txBody>
      </p:sp>
      <p:pic>
        <p:nvPicPr>
          <p:cNvPr id="15" name="Grafik 14" descr="Linjepil: Kurve mod uret kontur">
            <a:extLst>
              <a:ext uri="{FF2B5EF4-FFF2-40B4-BE49-F238E27FC236}">
                <a16:creationId xmlns:a16="http://schemas.microsoft.com/office/drawing/2014/main" id="{B0496FC6-6CE0-7323-5598-6AE2FE6922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pic>
        <p:nvPicPr>
          <p:cNvPr id="17" name="Grafik 16" descr="Linjepil: Kurve med uret kontur">
            <a:extLst>
              <a:ext uri="{FF2B5EF4-FFF2-40B4-BE49-F238E27FC236}">
                <a16:creationId xmlns:a16="http://schemas.microsoft.com/office/drawing/2014/main" id="{0AA1481D-7D76-4244-577D-90B2DDB655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4644" y="4962840"/>
            <a:ext cx="1903073" cy="1407980"/>
          </a:xfrm>
          <a:prstGeom prst="rect">
            <a:avLst/>
          </a:prstGeom>
        </p:spPr>
      </p:pic>
      <p:pic>
        <p:nvPicPr>
          <p:cNvPr id="18" name="Grafik 17" descr="Linjepil: Kurve med uret kontur">
            <a:extLst>
              <a:ext uri="{FF2B5EF4-FFF2-40B4-BE49-F238E27FC236}">
                <a16:creationId xmlns:a16="http://schemas.microsoft.com/office/drawing/2014/main" id="{4DFA145C-50D8-0C01-3858-D48762C368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401479" y="5019751"/>
            <a:ext cx="1903073" cy="1407980"/>
          </a:xfrm>
          <a:prstGeom prst="rect">
            <a:avLst/>
          </a:prstGeom>
        </p:spPr>
      </p:pic>
      <p:sp>
        <p:nvSpPr>
          <p:cNvPr id="3" name="Tekstfelt 2">
            <a:extLst>
              <a:ext uri="{FF2B5EF4-FFF2-40B4-BE49-F238E27FC236}">
                <a16:creationId xmlns:a16="http://schemas.microsoft.com/office/drawing/2014/main" id="{2108086B-0200-7999-1EEE-24D64CC78F07}"/>
              </a:ext>
            </a:extLst>
          </p:cNvPr>
          <p:cNvSpPr txBox="1"/>
          <p:nvPr/>
        </p:nvSpPr>
        <p:spPr>
          <a:xfrm>
            <a:off x="1097280" y="5773005"/>
            <a:ext cx="9931909" cy="523220"/>
          </a:xfrm>
          <a:prstGeom prst="rect">
            <a:avLst/>
          </a:prstGeom>
          <a:solidFill>
            <a:schemeClr val="bg1"/>
          </a:solidFill>
          <a:ln w="25400">
            <a:solidFill>
              <a:schemeClr val="tx1"/>
            </a:solidFill>
          </a:ln>
        </p:spPr>
        <p:txBody>
          <a:bodyPr wrap="square" rtlCol="0">
            <a:spAutoFit/>
          </a:bodyPr>
          <a:lstStyle/>
          <a:p>
            <a:pPr algn="ctr"/>
            <a:r>
              <a:rPr lang="da-DK" sz="2800" b="1" dirty="0"/>
              <a:t>HUSK</a:t>
            </a:r>
            <a:r>
              <a:rPr lang="da-DK" dirty="0"/>
              <a:t> at din tekst ALTID skal have en indledning og en afslutning før og efter opgavens hoveddel!!</a:t>
            </a:r>
          </a:p>
        </p:txBody>
      </p:sp>
      <p:sp>
        <p:nvSpPr>
          <p:cNvPr id="19" name="Tekstfelt 18">
            <a:extLst>
              <a:ext uri="{FF2B5EF4-FFF2-40B4-BE49-F238E27FC236}">
                <a16:creationId xmlns:a16="http://schemas.microsoft.com/office/drawing/2014/main" id="{AD137131-5256-09BF-CD50-224F04FB6A79}"/>
              </a:ext>
            </a:extLst>
          </p:cNvPr>
          <p:cNvSpPr txBox="1"/>
          <p:nvPr/>
        </p:nvSpPr>
        <p:spPr>
          <a:xfrm rot="16200000">
            <a:off x="-151684" y="4269753"/>
            <a:ext cx="1181734" cy="369332"/>
          </a:xfrm>
          <a:prstGeom prst="rect">
            <a:avLst/>
          </a:prstGeom>
          <a:noFill/>
        </p:spPr>
        <p:txBody>
          <a:bodyPr wrap="none" rtlCol="0">
            <a:spAutoFit/>
          </a:bodyPr>
          <a:lstStyle/>
          <a:p>
            <a:r>
              <a:rPr lang="da-DK" dirty="0"/>
              <a:t>Indledning</a:t>
            </a:r>
          </a:p>
        </p:txBody>
      </p:sp>
      <p:sp>
        <p:nvSpPr>
          <p:cNvPr id="20" name="Tekstfelt 19">
            <a:extLst>
              <a:ext uri="{FF2B5EF4-FFF2-40B4-BE49-F238E27FC236}">
                <a16:creationId xmlns:a16="http://schemas.microsoft.com/office/drawing/2014/main" id="{6DFE6E91-DA91-57F4-0151-F1A3F7AA84A9}"/>
              </a:ext>
            </a:extLst>
          </p:cNvPr>
          <p:cNvSpPr txBox="1"/>
          <p:nvPr/>
        </p:nvSpPr>
        <p:spPr>
          <a:xfrm rot="5400000">
            <a:off x="11054546" y="4369454"/>
            <a:ext cx="1132233" cy="369332"/>
          </a:xfrm>
          <a:prstGeom prst="rect">
            <a:avLst/>
          </a:prstGeom>
          <a:noFill/>
        </p:spPr>
        <p:txBody>
          <a:bodyPr wrap="none" rtlCol="0">
            <a:spAutoFit/>
          </a:bodyPr>
          <a:lstStyle/>
          <a:p>
            <a:r>
              <a:rPr lang="da-DK" dirty="0"/>
              <a:t>Afslutning</a:t>
            </a:r>
          </a:p>
        </p:txBody>
      </p:sp>
    </p:spTree>
    <p:extLst>
      <p:ext uri="{BB962C8B-B14F-4D97-AF65-F5344CB8AC3E}">
        <p14:creationId xmlns:p14="http://schemas.microsoft.com/office/powerpoint/2010/main" val="391344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3" grpId="0"/>
      <p:bldP spid="3" grpId="0" animBg="1"/>
      <p:bldP spid="19"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p:cNvPicPr>
            <a:picLocks noChangeAspect="1"/>
          </p:cNvPicPr>
          <p:nvPr/>
        </p:nvPicPr>
        <p:blipFill>
          <a:blip r:embed="rId2"/>
          <a:stretch>
            <a:fillRect/>
          </a:stretch>
        </p:blipFill>
        <p:spPr>
          <a:xfrm>
            <a:off x="380410" y="572654"/>
            <a:ext cx="3738094" cy="3313546"/>
          </a:xfrm>
          <a:prstGeom prst="rect">
            <a:avLst/>
          </a:prstGeom>
        </p:spPr>
      </p:pic>
      <p:sp>
        <p:nvSpPr>
          <p:cNvPr id="5" name="Tekstfelt 4"/>
          <p:cNvSpPr txBox="1"/>
          <p:nvPr/>
        </p:nvSpPr>
        <p:spPr>
          <a:xfrm>
            <a:off x="4247779" y="1226653"/>
            <a:ext cx="2528256" cy="646331"/>
          </a:xfrm>
          <a:prstGeom prst="rect">
            <a:avLst/>
          </a:prstGeom>
          <a:noFill/>
        </p:spPr>
        <p:txBody>
          <a:bodyPr wrap="none" rtlCol="0">
            <a:spAutoFit/>
          </a:bodyPr>
          <a:lstStyle/>
          <a:p>
            <a:r>
              <a:rPr lang="da-DK" sz="3600" dirty="0"/>
              <a:t>Dorte Ågård</a:t>
            </a:r>
          </a:p>
        </p:txBody>
      </p:sp>
      <p:sp>
        <p:nvSpPr>
          <p:cNvPr id="6" name="Tekstfelt 5"/>
          <p:cNvSpPr txBox="1"/>
          <p:nvPr/>
        </p:nvSpPr>
        <p:spPr>
          <a:xfrm>
            <a:off x="4262581" y="1850154"/>
            <a:ext cx="3920837" cy="1569660"/>
          </a:xfrm>
          <a:prstGeom prst="rect">
            <a:avLst/>
          </a:prstGeom>
          <a:noFill/>
        </p:spPr>
        <p:txBody>
          <a:bodyPr wrap="square" rtlCol="0">
            <a:spAutoFit/>
          </a:bodyPr>
          <a:lstStyle/>
          <a:p>
            <a:r>
              <a:rPr lang="da-DK" sz="3200" dirty="0">
                <a:latin typeface="Abadi MT Condensed Light" charset="0"/>
                <a:ea typeface="Abadi MT Condensed Light" charset="0"/>
                <a:cs typeface="Abadi MT Condensed Light" charset="0"/>
              </a:rPr>
              <a:t>”Vi er ved at tabe en generation af elever”</a:t>
            </a:r>
          </a:p>
          <a:p>
            <a:endParaRPr lang="da-DK" sz="3200" dirty="0">
              <a:latin typeface="Abadi MT Condensed Light" charset="0"/>
              <a:ea typeface="Abadi MT Condensed Light" charset="0"/>
              <a:cs typeface="Abadi MT Condensed Light" charset="0"/>
            </a:endParaRPr>
          </a:p>
        </p:txBody>
      </p:sp>
      <p:sp>
        <p:nvSpPr>
          <p:cNvPr id="7" name="Tekstfelt 6"/>
          <p:cNvSpPr txBox="1"/>
          <p:nvPr/>
        </p:nvSpPr>
        <p:spPr>
          <a:xfrm>
            <a:off x="4247779" y="532448"/>
            <a:ext cx="1975221" cy="923330"/>
          </a:xfrm>
          <a:prstGeom prst="rect">
            <a:avLst/>
          </a:prstGeom>
          <a:noFill/>
        </p:spPr>
        <p:txBody>
          <a:bodyPr wrap="none" rtlCol="0">
            <a:spAutoFit/>
          </a:bodyPr>
          <a:lstStyle/>
          <a:p>
            <a:r>
              <a:rPr lang="da-DK" sz="5400" dirty="0">
                <a:solidFill>
                  <a:srgbClr val="0070C0"/>
                </a:solidFill>
              </a:rPr>
              <a:t>Artikel</a:t>
            </a:r>
          </a:p>
        </p:txBody>
      </p:sp>
      <p:pic>
        <p:nvPicPr>
          <p:cNvPr id="8" name="Billede 7">
            <a:extLst>
              <a:ext uri="{FF2B5EF4-FFF2-40B4-BE49-F238E27FC236}">
                <a16:creationId xmlns:a16="http://schemas.microsoft.com/office/drawing/2014/main" id="{6A81C827-9B1C-6D44-8CFE-F681B43D4B2F}"/>
              </a:ext>
            </a:extLst>
          </p:cNvPr>
          <p:cNvPicPr>
            <a:picLocks noChangeAspect="1"/>
          </p:cNvPicPr>
          <p:nvPr/>
        </p:nvPicPr>
        <p:blipFill>
          <a:blip r:embed="rId3"/>
          <a:stretch>
            <a:fillRect/>
          </a:stretch>
        </p:blipFill>
        <p:spPr>
          <a:xfrm>
            <a:off x="8139507" y="2252892"/>
            <a:ext cx="3828777" cy="3828374"/>
          </a:xfrm>
          <a:prstGeom prst="rect">
            <a:avLst/>
          </a:prstGeom>
        </p:spPr>
      </p:pic>
      <p:sp>
        <p:nvSpPr>
          <p:cNvPr id="2" name="Tekstfelt 1">
            <a:extLst>
              <a:ext uri="{FF2B5EF4-FFF2-40B4-BE49-F238E27FC236}">
                <a16:creationId xmlns:a16="http://schemas.microsoft.com/office/drawing/2014/main" id="{98E94ADD-64C4-A746-9C04-0ACA3AB201EC}"/>
              </a:ext>
            </a:extLst>
          </p:cNvPr>
          <p:cNvSpPr txBox="1"/>
          <p:nvPr/>
        </p:nvSpPr>
        <p:spPr>
          <a:xfrm>
            <a:off x="350586" y="4270987"/>
            <a:ext cx="3822422" cy="2031325"/>
          </a:xfrm>
          <a:prstGeom prst="rect">
            <a:avLst/>
          </a:prstGeom>
          <a:noFill/>
        </p:spPr>
        <p:txBody>
          <a:bodyPr wrap="square" rtlCol="0">
            <a:spAutoFit/>
          </a:bodyPr>
          <a:lstStyle/>
          <a:p>
            <a:r>
              <a:rPr lang="da-DK" i="1" dirty="0"/>
              <a:t>”Elevernes koncentrationsevne er ved at blive undermineret, fordi de ikke kommer mere end en millimeter ned i stoffet, før de bliver afbrudt af </a:t>
            </a:r>
            <a:r>
              <a:rPr lang="da-DK" i="1" dirty="0" err="1"/>
              <a:t>Instagram</a:t>
            </a:r>
            <a:r>
              <a:rPr lang="da-DK" i="1" dirty="0"/>
              <a:t>, og de er ved at miste evnen til at holde opmærksomheden – selv når de gerne vil”</a:t>
            </a:r>
          </a:p>
        </p:txBody>
      </p:sp>
      <p:sp>
        <p:nvSpPr>
          <p:cNvPr id="3" name="Tekstfelt 2">
            <a:extLst>
              <a:ext uri="{FF2B5EF4-FFF2-40B4-BE49-F238E27FC236}">
                <a16:creationId xmlns:a16="http://schemas.microsoft.com/office/drawing/2014/main" id="{7E226DEB-E60C-4C48-AB2C-97293952C1AA}"/>
              </a:ext>
            </a:extLst>
          </p:cNvPr>
          <p:cNvSpPr txBox="1"/>
          <p:nvPr/>
        </p:nvSpPr>
        <p:spPr>
          <a:xfrm>
            <a:off x="4247779" y="3202549"/>
            <a:ext cx="3545297" cy="1754326"/>
          </a:xfrm>
          <a:prstGeom prst="rect">
            <a:avLst/>
          </a:prstGeom>
          <a:noFill/>
        </p:spPr>
        <p:txBody>
          <a:bodyPr wrap="square" rtlCol="0">
            <a:spAutoFit/>
          </a:bodyPr>
          <a:lstStyle/>
          <a:p>
            <a:r>
              <a:rPr lang="da-DK" i="1" dirty="0"/>
              <a:t>“Hvis skolerne ikke gennemfører nogle spilleregler omkring brugen af mobiltelefoner og computere i undervisningen, så taber vi en generation af elever, der lærer for lidt. Vi skal tage det dybt alvorligt”</a:t>
            </a:r>
          </a:p>
        </p:txBody>
      </p:sp>
      <p:sp>
        <p:nvSpPr>
          <p:cNvPr id="9" name="Tekstfelt 8">
            <a:extLst>
              <a:ext uri="{FF2B5EF4-FFF2-40B4-BE49-F238E27FC236}">
                <a16:creationId xmlns:a16="http://schemas.microsoft.com/office/drawing/2014/main" id="{1766156A-7164-5941-AA3F-2A62D25BEF0B}"/>
              </a:ext>
            </a:extLst>
          </p:cNvPr>
          <p:cNvSpPr txBox="1"/>
          <p:nvPr/>
        </p:nvSpPr>
        <p:spPr>
          <a:xfrm>
            <a:off x="4173008" y="5432780"/>
            <a:ext cx="3822422" cy="369332"/>
          </a:xfrm>
          <a:prstGeom prst="rect">
            <a:avLst/>
          </a:prstGeom>
          <a:noFill/>
        </p:spPr>
        <p:txBody>
          <a:bodyPr wrap="square" rtlCol="0">
            <a:spAutoFit/>
          </a:bodyPr>
          <a:lstStyle/>
          <a:p>
            <a:r>
              <a:rPr lang="da-DK" i="1" dirty="0"/>
              <a:t>”Elever er trætte og uoplagte</a:t>
            </a:r>
            <a:r>
              <a:rPr lang="da-DK" dirty="0"/>
              <a:t>.”</a:t>
            </a:r>
          </a:p>
        </p:txBody>
      </p:sp>
      <p:sp>
        <p:nvSpPr>
          <p:cNvPr id="11" name="Afrundet rektangel 10">
            <a:extLst>
              <a:ext uri="{FF2B5EF4-FFF2-40B4-BE49-F238E27FC236}">
                <a16:creationId xmlns:a16="http://schemas.microsoft.com/office/drawing/2014/main" id="{61B8362E-101A-5143-AE8F-3FF5B05850C3}"/>
              </a:ext>
            </a:extLst>
          </p:cNvPr>
          <p:cNvSpPr/>
          <p:nvPr/>
        </p:nvSpPr>
        <p:spPr>
          <a:xfrm>
            <a:off x="130629" y="279919"/>
            <a:ext cx="7762618" cy="6382138"/>
          </a:xfrm>
          <a:prstGeom prst="roundRect">
            <a:avLst>
              <a:gd name="adj" fmla="val 0"/>
            </a:avLst>
          </a:prstGeom>
          <a:noFill/>
          <a:ln w="79375">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2" name="Tekstfelt 11">
            <a:extLst>
              <a:ext uri="{FF2B5EF4-FFF2-40B4-BE49-F238E27FC236}">
                <a16:creationId xmlns:a16="http://schemas.microsoft.com/office/drawing/2014/main" id="{3168587F-4573-5F49-A839-DDCE28837AA1}"/>
              </a:ext>
            </a:extLst>
          </p:cNvPr>
          <p:cNvSpPr txBox="1"/>
          <p:nvPr/>
        </p:nvSpPr>
        <p:spPr>
          <a:xfrm>
            <a:off x="7206601" y="456558"/>
            <a:ext cx="2459913" cy="646331"/>
          </a:xfrm>
          <a:prstGeom prst="rect">
            <a:avLst/>
          </a:prstGeom>
          <a:solidFill>
            <a:schemeClr val="bg1"/>
          </a:solidFill>
          <a:ln w="25400">
            <a:solidFill>
              <a:schemeClr val="accent1">
                <a:shade val="50000"/>
              </a:schemeClr>
            </a:solidFill>
          </a:ln>
        </p:spPr>
        <p:txBody>
          <a:bodyPr wrap="square" rtlCol="0">
            <a:spAutoFit/>
          </a:bodyPr>
          <a:lstStyle/>
          <a:p>
            <a:r>
              <a:rPr lang="da-DK" dirty="0"/>
              <a:t>Primærteksten er første analyseret og vurderet</a:t>
            </a:r>
          </a:p>
        </p:txBody>
      </p:sp>
      <p:sp>
        <p:nvSpPr>
          <p:cNvPr id="13" name="Tekstfelt 12">
            <a:extLst>
              <a:ext uri="{FF2B5EF4-FFF2-40B4-BE49-F238E27FC236}">
                <a16:creationId xmlns:a16="http://schemas.microsoft.com/office/drawing/2014/main" id="{10406BE0-5963-A143-B126-00B5C7EF1AFC}"/>
              </a:ext>
            </a:extLst>
          </p:cNvPr>
          <p:cNvSpPr txBox="1"/>
          <p:nvPr/>
        </p:nvSpPr>
        <p:spPr>
          <a:xfrm>
            <a:off x="8436557" y="1957205"/>
            <a:ext cx="3109979" cy="369332"/>
          </a:xfrm>
          <a:prstGeom prst="rect">
            <a:avLst/>
          </a:prstGeom>
          <a:solidFill>
            <a:schemeClr val="bg1"/>
          </a:solidFill>
          <a:ln w="25400">
            <a:solidFill>
              <a:schemeClr val="accent1">
                <a:shade val="50000"/>
              </a:schemeClr>
            </a:solidFill>
          </a:ln>
        </p:spPr>
        <p:txBody>
          <a:bodyPr wrap="square" rtlCol="0">
            <a:spAutoFit/>
          </a:bodyPr>
          <a:lstStyle/>
          <a:p>
            <a:r>
              <a:rPr lang="da-DK" dirty="0"/>
              <a:t>Derefter skal emnet diskuteres!</a:t>
            </a:r>
          </a:p>
        </p:txBody>
      </p:sp>
    </p:spTree>
    <p:extLst>
      <p:ext uri="{BB962C8B-B14F-4D97-AF65-F5344CB8AC3E}">
        <p14:creationId xmlns:p14="http://schemas.microsoft.com/office/powerpoint/2010/main" val="266974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llipse 20">
            <a:extLst>
              <a:ext uri="{FF2B5EF4-FFF2-40B4-BE49-F238E27FC236}">
                <a16:creationId xmlns:a16="http://schemas.microsoft.com/office/drawing/2014/main" id="{76E17CE8-DE52-4549-A762-CFEF0D4FCFD6}"/>
              </a:ext>
            </a:extLst>
          </p:cNvPr>
          <p:cNvSpPr/>
          <p:nvPr/>
        </p:nvSpPr>
        <p:spPr>
          <a:xfrm>
            <a:off x="3523647" y="-600653"/>
            <a:ext cx="4804980" cy="2484617"/>
          </a:xfrm>
          <a:prstGeom prst="ellipse">
            <a:avLst/>
          </a:prstGeom>
          <a:solidFill>
            <a:srgbClr val="FFC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grpSp>
        <p:nvGrpSpPr>
          <p:cNvPr id="15" name="Gruppe 14">
            <a:extLst>
              <a:ext uri="{FF2B5EF4-FFF2-40B4-BE49-F238E27FC236}">
                <a16:creationId xmlns:a16="http://schemas.microsoft.com/office/drawing/2014/main" id="{C37F7C82-1341-F544-909B-C57EBE0181B4}"/>
              </a:ext>
            </a:extLst>
          </p:cNvPr>
          <p:cNvGrpSpPr/>
          <p:nvPr/>
        </p:nvGrpSpPr>
        <p:grpSpPr>
          <a:xfrm>
            <a:off x="932505" y="949105"/>
            <a:ext cx="3191066" cy="2257578"/>
            <a:chOff x="932505" y="482576"/>
            <a:chExt cx="3191066" cy="2257578"/>
          </a:xfrm>
        </p:grpSpPr>
        <p:pic>
          <p:nvPicPr>
            <p:cNvPr id="5" name="Billede 4">
              <a:extLst>
                <a:ext uri="{FF2B5EF4-FFF2-40B4-BE49-F238E27FC236}">
                  <a16:creationId xmlns:a16="http://schemas.microsoft.com/office/drawing/2014/main" id="{C61CC410-9B35-2349-B273-5F78D99074A2}"/>
                </a:ext>
              </a:extLst>
            </p:cNvPr>
            <p:cNvPicPr>
              <a:picLocks noChangeAspect="1"/>
            </p:cNvPicPr>
            <p:nvPr/>
          </p:nvPicPr>
          <p:blipFill>
            <a:blip r:embed="rId2"/>
            <a:stretch>
              <a:fillRect/>
            </a:stretch>
          </p:blipFill>
          <p:spPr>
            <a:xfrm>
              <a:off x="1529097" y="482576"/>
              <a:ext cx="2231479" cy="2257578"/>
            </a:xfrm>
            <a:prstGeom prst="rect">
              <a:avLst/>
            </a:prstGeom>
          </p:spPr>
        </p:pic>
        <p:sp>
          <p:nvSpPr>
            <p:cNvPr id="6" name="Tekstfelt 5">
              <a:extLst>
                <a:ext uri="{FF2B5EF4-FFF2-40B4-BE49-F238E27FC236}">
                  <a16:creationId xmlns:a16="http://schemas.microsoft.com/office/drawing/2014/main" id="{FE4C600F-4B41-4343-818A-140F22660689}"/>
                </a:ext>
              </a:extLst>
            </p:cNvPr>
            <p:cNvSpPr txBox="1"/>
            <p:nvPr/>
          </p:nvSpPr>
          <p:spPr>
            <a:xfrm>
              <a:off x="932505" y="2352294"/>
              <a:ext cx="3191066" cy="369332"/>
            </a:xfrm>
            <a:prstGeom prst="rect">
              <a:avLst/>
            </a:prstGeom>
            <a:noFill/>
          </p:spPr>
          <p:txBody>
            <a:bodyPr wrap="none" rtlCol="0">
              <a:spAutoFit/>
            </a:bodyPr>
            <a:lstStyle/>
            <a:p>
              <a:r>
                <a:rPr lang="da-DK" dirty="0"/>
                <a:t>Forskningsartikel om motivation</a:t>
              </a:r>
            </a:p>
          </p:txBody>
        </p:sp>
      </p:grpSp>
      <p:grpSp>
        <p:nvGrpSpPr>
          <p:cNvPr id="14" name="Gruppe 13">
            <a:extLst>
              <a:ext uri="{FF2B5EF4-FFF2-40B4-BE49-F238E27FC236}">
                <a16:creationId xmlns:a16="http://schemas.microsoft.com/office/drawing/2014/main" id="{BF8A0670-E2AE-A84D-B1FF-F9D4FE86C787}"/>
              </a:ext>
            </a:extLst>
          </p:cNvPr>
          <p:cNvGrpSpPr/>
          <p:nvPr/>
        </p:nvGrpSpPr>
        <p:grpSpPr>
          <a:xfrm>
            <a:off x="4980260" y="3091918"/>
            <a:ext cx="2231479" cy="2624373"/>
            <a:chOff x="4980260" y="2625389"/>
            <a:chExt cx="2231479" cy="2624373"/>
          </a:xfrm>
        </p:grpSpPr>
        <p:pic>
          <p:nvPicPr>
            <p:cNvPr id="4" name="Billede 3">
              <a:extLst>
                <a:ext uri="{FF2B5EF4-FFF2-40B4-BE49-F238E27FC236}">
                  <a16:creationId xmlns:a16="http://schemas.microsoft.com/office/drawing/2014/main" id="{B1623B1E-B45F-8F46-9DC9-E713524A839A}"/>
                </a:ext>
              </a:extLst>
            </p:cNvPr>
            <p:cNvPicPr>
              <a:picLocks noChangeAspect="1"/>
            </p:cNvPicPr>
            <p:nvPr/>
          </p:nvPicPr>
          <p:blipFill>
            <a:blip r:embed="rId3"/>
            <a:stretch>
              <a:fillRect/>
            </a:stretch>
          </p:blipFill>
          <p:spPr>
            <a:xfrm>
              <a:off x="4980260" y="2625389"/>
              <a:ext cx="2231479" cy="1978042"/>
            </a:xfrm>
            <a:prstGeom prst="rect">
              <a:avLst/>
            </a:prstGeom>
          </p:spPr>
        </p:pic>
        <p:sp>
          <p:nvSpPr>
            <p:cNvPr id="7" name="Tekstfelt 6">
              <a:extLst>
                <a:ext uri="{FF2B5EF4-FFF2-40B4-BE49-F238E27FC236}">
                  <a16:creationId xmlns:a16="http://schemas.microsoft.com/office/drawing/2014/main" id="{7933FFA9-4709-B44E-BD90-F05EA838008C}"/>
                </a:ext>
              </a:extLst>
            </p:cNvPr>
            <p:cNvSpPr txBox="1"/>
            <p:nvPr/>
          </p:nvSpPr>
          <p:spPr>
            <a:xfrm>
              <a:off x="5374199" y="4603431"/>
              <a:ext cx="1443600" cy="646331"/>
            </a:xfrm>
            <a:prstGeom prst="rect">
              <a:avLst/>
            </a:prstGeom>
            <a:noFill/>
          </p:spPr>
          <p:txBody>
            <a:bodyPr wrap="none" rtlCol="0">
              <a:spAutoFit/>
            </a:bodyPr>
            <a:lstStyle/>
            <a:p>
              <a:pPr algn="ctr"/>
              <a:r>
                <a:rPr lang="da-DK" dirty="0"/>
                <a:t>Dorthe Ågård</a:t>
              </a:r>
            </a:p>
            <a:p>
              <a:pPr algn="ctr"/>
              <a:r>
                <a:rPr lang="da-DK" dirty="0"/>
                <a:t>Artikel</a:t>
              </a:r>
            </a:p>
          </p:txBody>
        </p:sp>
      </p:grpSp>
      <p:grpSp>
        <p:nvGrpSpPr>
          <p:cNvPr id="16" name="Gruppe 15">
            <a:extLst>
              <a:ext uri="{FF2B5EF4-FFF2-40B4-BE49-F238E27FC236}">
                <a16:creationId xmlns:a16="http://schemas.microsoft.com/office/drawing/2014/main" id="{B2C93E05-68B8-AC48-BF63-4727794AB23C}"/>
              </a:ext>
            </a:extLst>
          </p:cNvPr>
          <p:cNvGrpSpPr/>
          <p:nvPr/>
        </p:nvGrpSpPr>
        <p:grpSpPr>
          <a:xfrm>
            <a:off x="7953810" y="1360476"/>
            <a:ext cx="3782702" cy="1846207"/>
            <a:chOff x="7953810" y="893947"/>
            <a:chExt cx="3782702" cy="1846207"/>
          </a:xfrm>
        </p:grpSpPr>
        <p:pic>
          <p:nvPicPr>
            <p:cNvPr id="8" name="Billede 7">
              <a:extLst>
                <a:ext uri="{FF2B5EF4-FFF2-40B4-BE49-F238E27FC236}">
                  <a16:creationId xmlns:a16="http://schemas.microsoft.com/office/drawing/2014/main" id="{C43ADABD-0829-8546-83DD-D2342D4C8517}"/>
                </a:ext>
              </a:extLst>
            </p:cNvPr>
            <p:cNvPicPr>
              <a:picLocks noChangeAspect="1"/>
            </p:cNvPicPr>
            <p:nvPr/>
          </p:nvPicPr>
          <p:blipFill>
            <a:blip r:embed="rId4"/>
            <a:stretch>
              <a:fillRect/>
            </a:stretch>
          </p:blipFill>
          <p:spPr>
            <a:xfrm>
              <a:off x="8565556" y="893947"/>
              <a:ext cx="2559211" cy="1434836"/>
            </a:xfrm>
            <a:prstGeom prst="rect">
              <a:avLst/>
            </a:prstGeom>
          </p:spPr>
        </p:pic>
        <p:sp>
          <p:nvSpPr>
            <p:cNvPr id="9" name="Tekstfelt 8">
              <a:extLst>
                <a:ext uri="{FF2B5EF4-FFF2-40B4-BE49-F238E27FC236}">
                  <a16:creationId xmlns:a16="http://schemas.microsoft.com/office/drawing/2014/main" id="{E7F43FC3-85E4-354B-A16E-36E06A39C988}"/>
                </a:ext>
              </a:extLst>
            </p:cNvPr>
            <p:cNvSpPr txBox="1"/>
            <p:nvPr/>
          </p:nvSpPr>
          <p:spPr>
            <a:xfrm>
              <a:off x="7953810" y="2370822"/>
              <a:ext cx="3782702" cy="369332"/>
            </a:xfrm>
            <a:prstGeom prst="rect">
              <a:avLst/>
            </a:prstGeom>
            <a:noFill/>
          </p:spPr>
          <p:txBody>
            <a:bodyPr wrap="none" rtlCol="0">
              <a:spAutoFit/>
            </a:bodyPr>
            <a:lstStyle/>
            <a:p>
              <a:r>
                <a:rPr lang="da-DK" dirty="0"/>
                <a:t>Artikel ”Den digitale verden vælter os”</a:t>
              </a:r>
            </a:p>
          </p:txBody>
        </p:sp>
      </p:grpSp>
      <p:grpSp>
        <p:nvGrpSpPr>
          <p:cNvPr id="18" name="Gruppe 17">
            <a:extLst>
              <a:ext uri="{FF2B5EF4-FFF2-40B4-BE49-F238E27FC236}">
                <a16:creationId xmlns:a16="http://schemas.microsoft.com/office/drawing/2014/main" id="{0BD20AA3-300C-BE4C-B026-8F80C428E812}"/>
              </a:ext>
            </a:extLst>
          </p:cNvPr>
          <p:cNvGrpSpPr/>
          <p:nvPr/>
        </p:nvGrpSpPr>
        <p:grpSpPr>
          <a:xfrm>
            <a:off x="8328627" y="4434659"/>
            <a:ext cx="3094117" cy="2180589"/>
            <a:chOff x="8328627" y="3968130"/>
            <a:chExt cx="3094117" cy="2180589"/>
          </a:xfrm>
        </p:grpSpPr>
        <p:pic>
          <p:nvPicPr>
            <p:cNvPr id="10" name="Billede 9">
              <a:extLst>
                <a:ext uri="{FF2B5EF4-FFF2-40B4-BE49-F238E27FC236}">
                  <a16:creationId xmlns:a16="http://schemas.microsoft.com/office/drawing/2014/main" id="{0C1AAE50-F1BF-D94C-8DED-3EDBFFB8721A}"/>
                </a:ext>
              </a:extLst>
            </p:cNvPr>
            <p:cNvPicPr>
              <a:picLocks noChangeAspect="1"/>
            </p:cNvPicPr>
            <p:nvPr/>
          </p:nvPicPr>
          <p:blipFill>
            <a:blip r:embed="rId5"/>
            <a:stretch>
              <a:fillRect/>
            </a:stretch>
          </p:blipFill>
          <p:spPr>
            <a:xfrm>
              <a:off x="8565556" y="3968130"/>
              <a:ext cx="2559211" cy="1699316"/>
            </a:xfrm>
            <a:prstGeom prst="rect">
              <a:avLst/>
            </a:prstGeom>
          </p:spPr>
        </p:pic>
        <p:sp>
          <p:nvSpPr>
            <p:cNvPr id="11" name="Tekstfelt 10">
              <a:extLst>
                <a:ext uri="{FF2B5EF4-FFF2-40B4-BE49-F238E27FC236}">
                  <a16:creationId xmlns:a16="http://schemas.microsoft.com/office/drawing/2014/main" id="{23C185E8-61E9-6E41-9D6E-AF74B9AA6119}"/>
                </a:ext>
              </a:extLst>
            </p:cNvPr>
            <p:cNvSpPr txBox="1"/>
            <p:nvPr/>
          </p:nvSpPr>
          <p:spPr>
            <a:xfrm>
              <a:off x="8328627" y="5779387"/>
              <a:ext cx="3094117" cy="369332"/>
            </a:xfrm>
            <a:prstGeom prst="rect">
              <a:avLst/>
            </a:prstGeom>
            <a:noFill/>
          </p:spPr>
          <p:txBody>
            <a:bodyPr wrap="none" rtlCol="0">
              <a:spAutoFit/>
            </a:bodyPr>
            <a:lstStyle/>
            <a:p>
              <a:r>
                <a:rPr lang="da-DK" dirty="0"/>
                <a:t>Artikel om SOME-generationen</a:t>
              </a:r>
            </a:p>
          </p:txBody>
        </p:sp>
      </p:grpSp>
      <p:grpSp>
        <p:nvGrpSpPr>
          <p:cNvPr id="17" name="Gruppe 16">
            <a:extLst>
              <a:ext uri="{FF2B5EF4-FFF2-40B4-BE49-F238E27FC236}">
                <a16:creationId xmlns:a16="http://schemas.microsoft.com/office/drawing/2014/main" id="{D09E5918-5C31-0A44-9F01-12DD5FCA8E96}"/>
              </a:ext>
            </a:extLst>
          </p:cNvPr>
          <p:cNvGrpSpPr/>
          <p:nvPr/>
        </p:nvGrpSpPr>
        <p:grpSpPr>
          <a:xfrm>
            <a:off x="1067233" y="4239220"/>
            <a:ext cx="2847318" cy="2378179"/>
            <a:chOff x="1067233" y="3772691"/>
            <a:chExt cx="2847318" cy="2378179"/>
          </a:xfrm>
        </p:grpSpPr>
        <p:sp>
          <p:nvSpPr>
            <p:cNvPr id="12" name="Tekstfelt 11">
              <a:extLst>
                <a:ext uri="{FF2B5EF4-FFF2-40B4-BE49-F238E27FC236}">
                  <a16:creationId xmlns:a16="http://schemas.microsoft.com/office/drawing/2014/main" id="{98D69173-4CE8-C240-88F8-A2E882DF25BD}"/>
                </a:ext>
              </a:extLst>
            </p:cNvPr>
            <p:cNvSpPr txBox="1"/>
            <p:nvPr/>
          </p:nvSpPr>
          <p:spPr>
            <a:xfrm>
              <a:off x="1067233" y="5781538"/>
              <a:ext cx="2847318" cy="369332"/>
            </a:xfrm>
            <a:prstGeom prst="rect">
              <a:avLst/>
            </a:prstGeom>
            <a:noFill/>
          </p:spPr>
          <p:txBody>
            <a:bodyPr wrap="none" rtlCol="0">
              <a:spAutoFit/>
            </a:bodyPr>
            <a:lstStyle/>
            <a:p>
              <a:r>
                <a:rPr lang="da-DK" dirty="0"/>
                <a:t>Min egen holdning til emnet</a:t>
              </a:r>
            </a:p>
          </p:txBody>
        </p:sp>
        <p:pic>
          <p:nvPicPr>
            <p:cNvPr id="13" name="Billede 12">
              <a:extLst>
                <a:ext uri="{FF2B5EF4-FFF2-40B4-BE49-F238E27FC236}">
                  <a16:creationId xmlns:a16="http://schemas.microsoft.com/office/drawing/2014/main" id="{934D9356-6012-9445-9347-96FA3E65D9FB}"/>
                </a:ext>
              </a:extLst>
            </p:cNvPr>
            <p:cNvPicPr>
              <a:picLocks noChangeAspect="1"/>
            </p:cNvPicPr>
            <p:nvPr/>
          </p:nvPicPr>
          <p:blipFill>
            <a:blip r:embed="rId6"/>
            <a:stretch>
              <a:fillRect/>
            </a:stretch>
          </p:blipFill>
          <p:spPr>
            <a:xfrm>
              <a:off x="1067233" y="3772691"/>
              <a:ext cx="2791614" cy="2041867"/>
            </a:xfrm>
            <a:prstGeom prst="rect">
              <a:avLst/>
            </a:prstGeom>
          </p:spPr>
        </p:pic>
      </p:grpSp>
      <p:sp>
        <p:nvSpPr>
          <p:cNvPr id="19" name="Tekstfelt 18">
            <a:extLst>
              <a:ext uri="{FF2B5EF4-FFF2-40B4-BE49-F238E27FC236}">
                <a16:creationId xmlns:a16="http://schemas.microsoft.com/office/drawing/2014/main" id="{83DA3992-367D-944F-A90F-BE14D1776356}"/>
              </a:ext>
            </a:extLst>
          </p:cNvPr>
          <p:cNvSpPr txBox="1"/>
          <p:nvPr/>
        </p:nvSpPr>
        <p:spPr>
          <a:xfrm>
            <a:off x="4258348" y="258226"/>
            <a:ext cx="2231700" cy="1015663"/>
          </a:xfrm>
          <a:prstGeom prst="rect">
            <a:avLst/>
          </a:prstGeom>
          <a:noFill/>
        </p:spPr>
        <p:txBody>
          <a:bodyPr wrap="none" rtlCol="0">
            <a:spAutoFit/>
          </a:bodyPr>
          <a:lstStyle/>
          <a:p>
            <a:pPr algn="ctr"/>
            <a:r>
              <a:rPr lang="da-DK" sz="3600" b="1" dirty="0">
                <a:solidFill>
                  <a:schemeClr val="accent1">
                    <a:lumMod val="75000"/>
                  </a:schemeClr>
                </a:solidFill>
                <a:latin typeface="DIN Condensed" pitchFamily="2" charset="0"/>
              </a:rPr>
              <a:t>ELEMENTERNE</a:t>
            </a:r>
          </a:p>
          <a:p>
            <a:pPr algn="ctr"/>
            <a:r>
              <a:rPr lang="da-DK" sz="2400" dirty="0">
                <a:solidFill>
                  <a:schemeClr val="accent1">
                    <a:lumMod val="75000"/>
                  </a:schemeClr>
                </a:solidFill>
                <a:latin typeface="+mj-lt"/>
              </a:rPr>
              <a:t>i min diskussion</a:t>
            </a:r>
          </a:p>
        </p:txBody>
      </p:sp>
      <p:pic>
        <p:nvPicPr>
          <p:cNvPr id="20" name="Billede 19" descr="Et billede, der indeholder graffiti&#10;&#10;Automatisk genereret beskrivelse">
            <a:extLst>
              <a:ext uri="{FF2B5EF4-FFF2-40B4-BE49-F238E27FC236}">
                <a16:creationId xmlns:a16="http://schemas.microsoft.com/office/drawing/2014/main" id="{6CC79746-6674-9240-B0AA-AAE0867726F6}"/>
              </a:ext>
            </a:extLst>
          </p:cNvPr>
          <p:cNvPicPr>
            <a:picLocks noChangeAspect="1"/>
          </p:cNvPicPr>
          <p:nvPr/>
        </p:nvPicPr>
        <p:blipFill rotWithShape="1">
          <a:blip r:embed="rId7">
            <a:extLst>
              <a:ext uri="{28A0092B-C50C-407E-A947-70E740481C1C}">
                <a14:useLocalDpi xmlns:a14="http://schemas.microsoft.com/office/drawing/2010/main" val="0"/>
              </a:ext>
            </a:extLst>
          </a:blip>
          <a:srcRect l="-2387" r="-2829"/>
          <a:stretch/>
        </p:blipFill>
        <p:spPr>
          <a:xfrm>
            <a:off x="6563859" y="97909"/>
            <a:ext cx="1267737" cy="1200330"/>
          </a:xfrm>
          <a:prstGeom prst="rect">
            <a:avLst/>
          </a:prstGeom>
          <a:effectLst/>
        </p:spPr>
      </p:pic>
    </p:spTree>
    <p:extLst>
      <p:ext uri="{BB962C8B-B14F-4D97-AF65-F5344CB8AC3E}">
        <p14:creationId xmlns:p14="http://schemas.microsoft.com/office/powerpoint/2010/main" val="412551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er 7"/>
          <p:cNvGrpSpPr/>
          <p:nvPr/>
        </p:nvGrpSpPr>
        <p:grpSpPr>
          <a:xfrm>
            <a:off x="1437915" y="321817"/>
            <a:ext cx="9346199" cy="6325726"/>
            <a:chOff x="3094285" y="706707"/>
            <a:chExt cx="7768265" cy="5319507"/>
          </a:xfrm>
        </p:grpSpPr>
        <p:sp>
          <p:nvSpPr>
            <p:cNvPr id="9" name="Afrundet rektangel 8"/>
            <p:cNvSpPr/>
            <p:nvPr/>
          </p:nvSpPr>
          <p:spPr>
            <a:xfrm>
              <a:off x="3094285" y="706707"/>
              <a:ext cx="2740681" cy="168445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Afrundet rektangel 9"/>
            <p:cNvSpPr/>
            <p:nvPr/>
          </p:nvSpPr>
          <p:spPr>
            <a:xfrm>
              <a:off x="3094286" y="4341755"/>
              <a:ext cx="2740681" cy="168445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Afrundet rektangel 10"/>
            <p:cNvSpPr/>
            <p:nvPr/>
          </p:nvSpPr>
          <p:spPr>
            <a:xfrm>
              <a:off x="8121869" y="4341755"/>
              <a:ext cx="2740681" cy="168445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Afrundet rektangel 11"/>
            <p:cNvSpPr/>
            <p:nvPr/>
          </p:nvSpPr>
          <p:spPr>
            <a:xfrm>
              <a:off x="8003518" y="706708"/>
              <a:ext cx="2740681" cy="168445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3" name="Billed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829" y="1335024"/>
              <a:ext cx="4331804" cy="4355737"/>
            </a:xfrm>
            <a:prstGeom prst="rect">
              <a:avLst/>
            </a:prstGeom>
          </p:spPr>
        </p:pic>
      </p:grpSp>
      <p:sp>
        <p:nvSpPr>
          <p:cNvPr id="2" name="Tekstfelt 1"/>
          <p:cNvSpPr txBox="1"/>
          <p:nvPr/>
        </p:nvSpPr>
        <p:spPr>
          <a:xfrm>
            <a:off x="7631591" y="647719"/>
            <a:ext cx="2722879" cy="1323439"/>
          </a:xfrm>
          <a:prstGeom prst="rect">
            <a:avLst/>
          </a:prstGeom>
          <a:solidFill>
            <a:schemeClr val="bg1"/>
          </a:solidFill>
        </p:spPr>
        <p:txBody>
          <a:bodyPr wrap="square" rtlCol="0">
            <a:spAutoFit/>
          </a:bodyPr>
          <a:lstStyle/>
          <a:p>
            <a:r>
              <a:rPr lang="da-DK" sz="1600" dirty="0"/>
              <a:t>Dorte Ågård argumenterer for, at nutidens unge bruger for meget tid på mobilen, sover for lidt og derfor har svært ved at koncentrere sig.</a:t>
            </a:r>
          </a:p>
        </p:txBody>
      </p:sp>
      <p:sp>
        <p:nvSpPr>
          <p:cNvPr id="5" name="Tekstfelt 4"/>
          <p:cNvSpPr txBox="1"/>
          <p:nvPr/>
        </p:nvSpPr>
        <p:spPr>
          <a:xfrm>
            <a:off x="7631591" y="4907400"/>
            <a:ext cx="3510280" cy="1569660"/>
          </a:xfrm>
          <a:prstGeom prst="rect">
            <a:avLst/>
          </a:prstGeom>
          <a:solidFill>
            <a:schemeClr val="bg1"/>
          </a:solidFill>
        </p:spPr>
        <p:txBody>
          <a:bodyPr wrap="square" rtlCol="0">
            <a:spAutoFit/>
          </a:bodyPr>
          <a:lstStyle/>
          <a:p>
            <a:r>
              <a:rPr lang="da-DK" sz="1600" dirty="0"/>
              <a:t>I bund og grund er det selvfølgelig elevernes ansvar at de får den søvn de behøver. Omvendt kan man påstå at det er lærernes ansvar at gøre undervisningen spændende og motivere eleverne </a:t>
            </a:r>
            <a:r>
              <a:rPr lang="mr-IN" sz="1600" dirty="0"/>
              <a:t>–</a:t>
            </a:r>
            <a:r>
              <a:rPr lang="da-DK" sz="1600" dirty="0"/>
              <a:t> også selv om de er trætte.</a:t>
            </a:r>
          </a:p>
        </p:txBody>
      </p:sp>
      <p:sp>
        <p:nvSpPr>
          <p:cNvPr id="6" name="Tekstfelt 5"/>
          <p:cNvSpPr txBox="1"/>
          <p:nvPr/>
        </p:nvSpPr>
        <p:spPr>
          <a:xfrm>
            <a:off x="701041" y="4907400"/>
            <a:ext cx="3769359" cy="1569660"/>
          </a:xfrm>
          <a:prstGeom prst="rect">
            <a:avLst/>
          </a:prstGeom>
          <a:solidFill>
            <a:schemeClr val="bg1"/>
          </a:solidFill>
        </p:spPr>
        <p:txBody>
          <a:bodyPr wrap="square" rtlCol="0">
            <a:spAutoFit/>
          </a:bodyPr>
          <a:lstStyle/>
          <a:p>
            <a:r>
              <a:rPr lang="da-DK" sz="1600" dirty="0"/>
              <a:t>I en forskningsartikel fra Aarhus Universitet (3.11.2017) beskriver Rikke Carlsen hvor stor betydning lærerne har for elevernes motivation. </a:t>
            </a:r>
            <a:r>
              <a:rPr lang="da-DK" sz="1600" i="1" dirty="0"/>
              <a:t>”Lærernes engagement smitter </a:t>
            </a:r>
            <a:r>
              <a:rPr lang="mr-IN" sz="1600" i="1" dirty="0"/>
              <a:t>–</a:t>
            </a:r>
            <a:r>
              <a:rPr lang="da-DK" sz="1600" i="1" dirty="0"/>
              <a:t> og en god lærer kan vægge selv de trætteste elever.”</a:t>
            </a:r>
          </a:p>
        </p:txBody>
      </p:sp>
      <p:sp>
        <p:nvSpPr>
          <p:cNvPr id="7" name="Tekstfelt 6"/>
          <p:cNvSpPr txBox="1"/>
          <p:nvPr/>
        </p:nvSpPr>
        <p:spPr>
          <a:xfrm>
            <a:off x="449019" y="502231"/>
            <a:ext cx="4114800" cy="1569660"/>
          </a:xfrm>
          <a:prstGeom prst="rect">
            <a:avLst/>
          </a:prstGeom>
          <a:solidFill>
            <a:schemeClr val="bg1"/>
          </a:solidFill>
        </p:spPr>
        <p:txBody>
          <a:bodyPr wrap="square" rtlCol="0">
            <a:spAutoFit/>
          </a:bodyPr>
          <a:lstStyle/>
          <a:p>
            <a:r>
              <a:rPr lang="da-DK" sz="1600" dirty="0"/>
              <a:t>Jeg mener dog at nattesøvn er et helt basalt præmis for at kunne fungere i skolen - uanset hvor god og engageret lærerne er. Så hvis unges brug af mobiltelefoner ødelægger deres døgnrytme, så er det et problem man som ung, som familie og som skole bør forholde sig til.</a:t>
            </a:r>
          </a:p>
        </p:txBody>
      </p:sp>
      <p:sp>
        <p:nvSpPr>
          <p:cNvPr id="3" name="Tekstfelt 2"/>
          <p:cNvSpPr txBox="1"/>
          <p:nvPr/>
        </p:nvSpPr>
        <p:spPr>
          <a:xfrm>
            <a:off x="11193009" y="-283305"/>
            <a:ext cx="998991" cy="1862048"/>
          </a:xfrm>
          <a:prstGeom prst="rect">
            <a:avLst/>
          </a:prstGeom>
          <a:noFill/>
        </p:spPr>
        <p:txBody>
          <a:bodyPr wrap="none" rtlCol="0">
            <a:spAutoFit/>
          </a:bodyPr>
          <a:lstStyle/>
          <a:p>
            <a:r>
              <a:rPr lang="da-DK" sz="11500"/>
              <a:t>1</a:t>
            </a:r>
          </a:p>
        </p:txBody>
      </p:sp>
      <p:sp>
        <p:nvSpPr>
          <p:cNvPr id="4" name="Billedforklaring med nedadgående pil 3"/>
          <p:cNvSpPr/>
          <p:nvPr/>
        </p:nvSpPr>
        <p:spPr>
          <a:xfrm>
            <a:off x="481952" y="3944657"/>
            <a:ext cx="955963" cy="83127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2400"/>
              <a:t>Kilde</a:t>
            </a:r>
          </a:p>
        </p:txBody>
      </p:sp>
    </p:spTree>
    <p:extLst>
      <p:ext uri="{BB962C8B-B14F-4D97-AF65-F5344CB8AC3E}">
        <p14:creationId xmlns:p14="http://schemas.microsoft.com/office/powerpoint/2010/main" val="322651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er 7"/>
          <p:cNvGrpSpPr/>
          <p:nvPr/>
        </p:nvGrpSpPr>
        <p:grpSpPr>
          <a:xfrm>
            <a:off x="1437915" y="321817"/>
            <a:ext cx="9346199" cy="6325726"/>
            <a:chOff x="3094285" y="706707"/>
            <a:chExt cx="7768265" cy="5319507"/>
          </a:xfrm>
        </p:grpSpPr>
        <p:sp>
          <p:nvSpPr>
            <p:cNvPr id="9" name="Afrundet rektangel 8"/>
            <p:cNvSpPr/>
            <p:nvPr/>
          </p:nvSpPr>
          <p:spPr>
            <a:xfrm>
              <a:off x="3094285" y="706707"/>
              <a:ext cx="2740681" cy="168445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Afrundet rektangel 9"/>
            <p:cNvSpPr/>
            <p:nvPr/>
          </p:nvSpPr>
          <p:spPr>
            <a:xfrm>
              <a:off x="3094286" y="4341755"/>
              <a:ext cx="2740681" cy="168445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Afrundet rektangel 10"/>
            <p:cNvSpPr/>
            <p:nvPr/>
          </p:nvSpPr>
          <p:spPr>
            <a:xfrm>
              <a:off x="8121869" y="4341755"/>
              <a:ext cx="2740681" cy="168445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Afrundet rektangel 11"/>
            <p:cNvSpPr/>
            <p:nvPr/>
          </p:nvSpPr>
          <p:spPr>
            <a:xfrm>
              <a:off x="8003518" y="706708"/>
              <a:ext cx="2740681" cy="168445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3" name="Billed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829" y="1335024"/>
              <a:ext cx="4331804" cy="4355737"/>
            </a:xfrm>
            <a:prstGeom prst="rect">
              <a:avLst/>
            </a:prstGeom>
          </p:spPr>
        </p:pic>
      </p:grpSp>
      <p:sp>
        <p:nvSpPr>
          <p:cNvPr id="2" name="Tekstfelt 1"/>
          <p:cNvSpPr txBox="1"/>
          <p:nvPr/>
        </p:nvSpPr>
        <p:spPr>
          <a:xfrm>
            <a:off x="7631591" y="647719"/>
            <a:ext cx="2722879" cy="1323439"/>
          </a:xfrm>
          <a:prstGeom prst="rect">
            <a:avLst/>
          </a:prstGeom>
          <a:solidFill>
            <a:schemeClr val="bg1"/>
          </a:solidFill>
        </p:spPr>
        <p:txBody>
          <a:bodyPr wrap="square" rtlCol="0">
            <a:spAutoFit/>
          </a:bodyPr>
          <a:lstStyle/>
          <a:p>
            <a:r>
              <a:rPr lang="da-DK" sz="1600" dirty="0"/>
              <a:t>Dorte Ågård argumenterer for, at nutidens unge bruger for meget tid på mobilen, sover for lidt og derfor har </a:t>
            </a:r>
            <a:r>
              <a:rPr lang="da-DK" sz="1600"/>
              <a:t>svært ved at </a:t>
            </a:r>
            <a:r>
              <a:rPr lang="da-DK" sz="1600" dirty="0"/>
              <a:t>koncentrere sig.</a:t>
            </a:r>
          </a:p>
        </p:txBody>
      </p:sp>
      <p:sp>
        <p:nvSpPr>
          <p:cNvPr id="5" name="Tekstfelt 4"/>
          <p:cNvSpPr txBox="1"/>
          <p:nvPr/>
        </p:nvSpPr>
        <p:spPr>
          <a:xfrm>
            <a:off x="7024255" y="4950166"/>
            <a:ext cx="4934065" cy="1614247"/>
          </a:xfrm>
          <a:prstGeom prst="rect">
            <a:avLst/>
          </a:prstGeom>
          <a:solidFill>
            <a:schemeClr val="bg1"/>
          </a:solidFill>
        </p:spPr>
        <p:txBody>
          <a:bodyPr wrap="square" rtlCol="0">
            <a:spAutoFit/>
          </a:bodyPr>
          <a:lstStyle/>
          <a:p>
            <a:r>
              <a:rPr lang="da-DK" sz="1600" dirty="0"/>
              <a:t>Det digitale forbrug kan være svært at styre for mange unge. På den ene side har man adgang til en verden af underholdning døgnet rundt. Men på den anden side har de fleste på egen krop oplevet, hvor hårdt det er at gå i skole, når man er træt ind til benet. En træthed der kan føre til sløvhed, manglende læring og pjæk.</a:t>
            </a:r>
          </a:p>
        </p:txBody>
      </p:sp>
      <p:sp>
        <p:nvSpPr>
          <p:cNvPr id="6" name="Tekstfelt 5"/>
          <p:cNvSpPr txBox="1"/>
          <p:nvPr/>
        </p:nvSpPr>
        <p:spPr>
          <a:xfrm>
            <a:off x="254924" y="4950166"/>
            <a:ext cx="5291687" cy="1815882"/>
          </a:xfrm>
          <a:prstGeom prst="rect">
            <a:avLst/>
          </a:prstGeom>
          <a:solidFill>
            <a:schemeClr val="bg1"/>
          </a:solidFill>
        </p:spPr>
        <p:txBody>
          <a:bodyPr wrap="square" rtlCol="0">
            <a:spAutoFit/>
          </a:bodyPr>
          <a:lstStyle/>
          <a:p>
            <a:r>
              <a:rPr lang="da-DK" sz="1600" dirty="0"/>
              <a:t>I artiklen ”</a:t>
            </a:r>
            <a:r>
              <a:rPr lang="da-DK" sz="1600" i="1" dirty="0"/>
              <a:t>Den digitale verden vælter os</a:t>
            </a:r>
            <a:r>
              <a:rPr lang="da-DK" sz="1600" dirty="0"/>
              <a:t>” (4.3.2017) forklarer psykologen Lars Thomsen konflikten: </a:t>
            </a:r>
            <a:r>
              <a:rPr lang="da-DK" sz="1600" i="1" dirty="0"/>
              <a:t>”Hvorfor lægge sig til at sove, når man kan se en film, chatte med veninden eller game med folk fra hele verden? Men regningen skal altid betales næste morgen, når hjerne er blød som en karklud og absolut ikke er klar til at lære nye teorier, formulere faglige sætninger og i det hele taget præstere kognitivt.”</a:t>
            </a:r>
          </a:p>
        </p:txBody>
      </p:sp>
      <p:sp>
        <p:nvSpPr>
          <p:cNvPr id="7" name="Tekstfelt 6"/>
          <p:cNvSpPr txBox="1"/>
          <p:nvPr/>
        </p:nvSpPr>
        <p:spPr>
          <a:xfrm>
            <a:off x="804619" y="502231"/>
            <a:ext cx="3584501" cy="1569660"/>
          </a:xfrm>
          <a:prstGeom prst="rect">
            <a:avLst/>
          </a:prstGeom>
          <a:solidFill>
            <a:schemeClr val="bg1"/>
          </a:solidFill>
        </p:spPr>
        <p:txBody>
          <a:bodyPr wrap="square" rtlCol="0">
            <a:spAutoFit/>
          </a:bodyPr>
          <a:lstStyle/>
          <a:p>
            <a:r>
              <a:rPr lang="da-DK" sz="1600" dirty="0"/>
              <a:t>I sidste ende ligger ansvaret for at være udhvilet og undervisningsparat hos den enkelte elev. Og hvis en hel generation af unge får koncentrationsbesvær som følge af deres digitale forbrug, så bør vi som samfund reagere.</a:t>
            </a:r>
          </a:p>
        </p:txBody>
      </p:sp>
      <p:sp>
        <p:nvSpPr>
          <p:cNvPr id="14" name="Tekstfelt 13"/>
          <p:cNvSpPr txBox="1"/>
          <p:nvPr/>
        </p:nvSpPr>
        <p:spPr>
          <a:xfrm>
            <a:off x="11193009" y="-283305"/>
            <a:ext cx="998991" cy="1862048"/>
          </a:xfrm>
          <a:prstGeom prst="rect">
            <a:avLst/>
          </a:prstGeom>
          <a:noFill/>
        </p:spPr>
        <p:txBody>
          <a:bodyPr wrap="none" rtlCol="0">
            <a:spAutoFit/>
          </a:bodyPr>
          <a:lstStyle/>
          <a:p>
            <a:r>
              <a:rPr lang="da-DK" sz="11500"/>
              <a:t>2</a:t>
            </a:r>
          </a:p>
        </p:txBody>
      </p:sp>
      <p:sp>
        <p:nvSpPr>
          <p:cNvPr id="16" name="Billedforklaring med nedadgående pil 15"/>
          <p:cNvSpPr/>
          <p:nvPr/>
        </p:nvSpPr>
        <p:spPr>
          <a:xfrm>
            <a:off x="481952" y="3944657"/>
            <a:ext cx="955963" cy="83127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2400" dirty="0"/>
              <a:t>Kilde</a:t>
            </a:r>
          </a:p>
        </p:txBody>
      </p:sp>
    </p:spTree>
    <p:extLst>
      <p:ext uri="{BB962C8B-B14F-4D97-AF65-F5344CB8AC3E}">
        <p14:creationId xmlns:p14="http://schemas.microsoft.com/office/powerpoint/2010/main" val="155418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er 7"/>
          <p:cNvGrpSpPr/>
          <p:nvPr/>
        </p:nvGrpSpPr>
        <p:grpSpPr>
          <a:xfrm>
            <a:off x="1427540" y="335672"/>
            <a:ext cx="9346199" cy="6325726"/>
            <a:chOff x="3094285" y="706707"/>
            <a:chExt cx="7768265" cy="5319507"/>
          </a:xfrm>
        </p:grpSpPr>
        <p:sp>
          <p:nvSpPr>
            <p:cNvPr id="9" name="Afrundet rektangel 8"/>
            <p:cNvSpPr/>
            <p:nvPr/>
          </p:nvSpPr>
          <p:spPr>
            <a:xfrm>
              <a:off x="3094285" y="706707"/>
              <a:ext cx="2740681" cy="168445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Afrundet rektangel 9"/>
            <p:cNvSpPr/>
            <p:nvPr/>
          </p:nvSpPr>
          <p:spPr>
            <a:xfrm>
              <a:off x="3094286" y="4341755"/>
              <a:ext cx="2740681" cy="168445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Afrundet rektangel 10"/>
            <p:cNvSpPr/>
            <p:nvPr/>
          </p:nvSpPr>
          <p:spPr>
            <a:xfrm>
              <a:off x="8121869" y="4341755"/>
              <a:ext cx="2740681" cy="168445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Afrundet rektangel 11"/>
            <p:cNvSpPr/>
            <p:nvPr/>
          </p:nvSpPr>
          <p:spPr>
            <a:xfrm>
              <a:off x="8003518" y="706708"/>
              <a:ext cx="2740681" cy="168445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3" name="Billed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829" y="1335024"/>
              <a:ext cx="4331804" cy="4355737"/>
            </a:xfrm>
            <a:prstGeom prst="rect">
              <a:avLst/>
            </a:prstGeom>
          </p:spPr>
        </p:pic>
      </p:grpSp>
      <p:sp>
        <p:nvSpPr>
          <p:cNvPr id="2" name="Tekstfelt 1"/>
          <p:cNvSpPr txBox="1"/>
          <p:nvPr/>
        </p:nvSpPr>
        <p:spPr>
          <a:xfrm>
            <a:off x="7631591" y="647719"/>
            <a:ext cx="2722879" cy="1323439"/>
          </a:xfrm>
          <a:prstGeom prst="rect">
            <a:avLst/>
          </a:prstGeom>
          <a:solidFill>
            <a:schemeClr val="bg1"/>
          </a:solidFill>
        </p:spPr>
        <p:txBody>
          <a:bodyPr wrap="square" rtlCol="0">
            <a:spAutoFit/>
          </a:bodyPr>
          <a:lstStyle/>
          <a:p>
            <a:r>
              <a:rPr lang="da-DK" sz="1600" dirty="0"/>
              <a:t>Dorte Ågård argumenterer for, at nutidens unge bruger for meget tid på mobilen, sover for lidt og derfor har </a:t>
            </a:r>
            <a:r>
              <a:rPr lang="da-DK" sz="1600"/>
              <a:t>svært ved at </a:t>
            </a:r>
            <a:r>
              <a:rPr lang="da-DK" sz="1600" dirty="0"/>
              <a:t>koncentrere sig.</a:t>
            </a:r>
          </a:p>
        </p:txBody>
      </p:sp>
      <p:sp>
        <p:nvSpPr>
          <p:cNvPr id="5" name="Tekstfelt 4"/>
          <p:cNvSpPr txBox="1"/>
          <p:nvPr/>
        </p:nvSpPr>
        <p:spPr>
          <a:xfrm>
            <a:off x="7344339" y="4950166"/>
            <a:ext cx="4502727" cy="1569660"/>
          </a:xfrm>
          <a:prstGeom prst="rect">
            <a:avLst/>
          </a:prstGeom>
          <a:solidFill>
            <a:schemeClr val="bg1"/>
          </a:solidFill>
        </p:spPr>
        <p:txBody>
          <a:bodyPr wrap="square" rtlCol="0">
            <a:spAutoFit/>
          </a:bodyPr>
          <a:lstStyle/>
          <a:p>
            <a:r>
              <a:rPr lang="da-DK" sz="1600" dirty="0"/>
              <a:t>Det digitale forbrug kan være svært at styre for mange unge. På den ene side har man adgang til en verden af underholdning døgnet rundt </a:t>
            </a:r>
            <a:r>
              <a:rPr lang="mr-IN" sz="1600" dirty="0"/>
              <a:t>–</a:t>
            </a:r>
            <a:r>
              <a:rPr lang="da-DK" sz="1600" dirty="0"/>
              <a:t> og også i skoletiden. Men på den anden side er det umuligt at følge ordentligt med i undervisningen, når man hele tiden skal være tilgængelig online.</a:t>
            </a:r>
          </a:p>
        </p:txBody>
      </p:sp>
      <p:sp>
        <p:nvSpPr>
          <p:cNvPr id="6" name="Tekstfelt 5"/>
          <p:cNvSpPr txBox="1"/>
          <p:nvPr/>
        </p:nvSpPr>
        <p:spPr>
          <a:xfrm>
            <a:off x="214560" y="4954259"/>
            <a:ext cx="5744094" cy="1815882"/>
          </a:xfrm>
          <a:prstGeom prst="rect">
            <a:avLst/>
          </a:prstGeom>
          <a:solidFill>
            <a:schemeClr val="bg1"/>
          </a:solidFill>
        </p:spPr>
        <p:txBody>
          <a:bodyPr wrap="square" rtlCol="0">
            <a:spAutoFit/>
          </a:bodyPr>
          <a:lstStyle/>
          <a:p>
            <a:r>
              <a:rPr lang="da-DK" sz="1600" dirty="0"/>
              <a:t>I artiklen ”</a:t>
            </a:r>
            <a:r>
              <a:rPr lang="da-DK" sz="1600" i="1" dirty="0" err="1"/>
              <a:t>SoMe</a:t>
            </a:r>
            <a:r>
              <a:rPr lang="da-DK" sz="1600" i="1" dirty="0"/>
              <a:t> generationen slår hjernen fra</a:t>
            </a:r>
            <a:r>
              <a:rPr lang="da-DK" sz="1600" dirty="0"/>
              <a:t>” (16.2.2018) undersøger Mette Lauritzen gymnasieelevers oplevelse af digitale medier i undervisningen. ”</a:t>
            </a:r>
            <a:r>
              <a:rPr lang="da-DK" sz="1600" i="1" dirty="0"/>
              <a:t>De oplever det ikke selv som et problem før det er for sent. Når de sidder i undervisningen føler de, at de sagtens kan deltage i undervisningen og samtidig tage en afstikker til Facebook, </a:t>
            </a:r>
            <a:r>
              <a:rPr lang="da-DK" sz="1600" i="1" dirty="0" err="1"/>
              <a:t>Youtube</a:t>
            </a:r>
            <a:r>
              <a:rPr lang="da-DK" sz="1600" i="1" dirty="0"/>
              <a:t> og </a:t>
            </a:r>
            <a:r>
              <a:rPr lang="da-DK" sz="1600" i="1" dirty="0" err="1"/>
              <a:t>Netflix</a:t>
            </a:r>
            <a:r>
              <a:rPr lang="da-DK" sz="1600" i="1" dirty="0"/>
              <a:t>. Men når de senere skal bruge stoffet, så opdager de, at de mangler forståelsen</a:t>
            </a:r>
            <a:r>
              <a:rPr lang="da-DK" sz="1600" dirty="0"/>
              <a:t>.”</a:t>
            </a:r>
          </a:p>
        </p:txBody>
      </p:sp>
      <p:sp>
        <p:nvSpPr>
          <p:cNvPr id="7" name="Tekstfelt 6"/>
          <p:cNvSpPr txBox="1"/>
          <p:nvPr/>
        </p:nvSpPr>
        <p:spPr>
          <a:xfrm>
            <a:off x="804619" y="502231"/>
            <a:ext cx="3584501" cy="1569660"/>
          </a:xfrm>
          <a:prstGeom prst="rect">
            <a:avLst/>
          </a:prstGeom>
          <a:solidFill>
            <a:schemeClr val="bg1"/>
          </a:solidFill>
        </p:spPr>
        <p:txBody>
          <a:bodyPr wrap="square" rtlCol="0">
            <a:spAutoFit/>
          </a:bodyPr>
          <a:lstStyle/>
          <a:p>
            <a:r>
              <a:rPr lang="da-DK" sz="1600" dirty="0"/>
              <a:t>Løsningen må i mine øjne være dobbeltsidet. Skolerne skal være med til at skabe et læringsrum hvor der er ro for de digitale medier. Men den enkelte elev må også trænes i at tage ansvar for egen koncentration </a:t>
            </a:r>
            <a:r>
              <a:rPr lang="mr-IN" sz="1600" dirty="0"/>
              <a:t>–</a:t>
            </a:r>
            <a:r>
              <a:rPr lang="da-DK" sz="1600" dirty="0"/>
              <a:t> og simpelthen logge af. </a:t>
            </a:r>
          </a:p>
        </p:txBody>
      </p:sp>
      <p:sp>
        <p:nvSpPr>
          <p:cNvPr id="14" name="Tekstfelt 13"/>
          <p:cNvSpPr txBox="1"/>
          <p:nvPr/>
        </p:nvSpPr>
        <p:spPr>
          <a:xfrm>
            <a:off x="11193009" y="-283305"/>
            <a:ext cx="998991" cy="1862048"/>
          </a:xfrm>
          <a:prstGeom prst="rect">
            <a:avLst/>
          </a:prstGeom>
          <a:noFill/>
        </p:spPr>
        <p:txBody>
          <a:bodyPr wrap="none" rtlCol="0">
            <a:spAutoFit/>
          </a:bodyPr>
          <a:lstStyle/>
          <a:p>
            <a:r>
              <a:rPr lang="da-DK" sz="11500" dirty="0"/>
              <a:t>3</a:t>
            </a:r>
          </a:p>
        </p:txBody>
      </p:sp>
      <p:sp>
        <p:nvSpPr>
          <p:cNvPr id="16" name="Billedforklaring med nedadgående pil 15"/>
          <p:cNvSpPr/>
          <p:nvPr/>
        </p:nvSpPr>
        <p:spPr>
          <a:xfrm>
            <a:off x="481952" y="3944657"/>
            <a:ext cx="955963" cy="83127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2400"/>
              <a:t>Kilde</a:t>
            </a:r>
          </a:p>
        </p:txBody>
      </p:sp>
    </p:spTree>
    <p:extLst>
      <p:ext uri="{BB962C8B-B14F-4D97-AF65-F5344CB8AC3E}">
        <p14:creationId xmlns:p14="http://schemas.microsoft.com/office/powerpoint/2010/main" val="96247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er 7"/>
          <p:cNvGrpSpPr/>
          <p:nvPr/>
        </p:nvGrpSpPr>
        <p:grpSpPr>
          <a:xfrm>
            <a:off x="1427540" y="335672"/>
            <a:ext cx="9346199" cy="6325726"/>
            <a:chOff x="3094285" y="706707"/>
            <a:chExt cx="7768265" cy="5319507"/>
          </a:xfrm>
        </p:grpSpPr>
        <p:sp>
          <p:nvSpPr>
            <p:cNvPr id="9" name="Afrundet rektangel 8"/>
            <p:cNvSpPr/>
            <p:nvPr/>
          </p:nvSpPr>
          <p:spPr>
            <a:xfrm>
              <a:off x="3094285" y="706707"/>
              <a:ext cx="2740681" cy="168445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Afrundet rektangel 9"/>
            <p:cNvSpPr/>
            <p:nvPr/>
          </p:nvSpPr>
          <p:spPr>
            <a:xfrm>
              <a:off x="3094286" y="4341755"/>
              <a:ext cx="2740681" cy="168445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Afrundet rektangel 10"/>
            <p:cNvSpPr/>
            <p:nvPr/>
          </p:nvSpPr>
          <p:spPr>
            <a:xfrm>
              <a:off x="8121869" y="4341755"/>
              <a:ext cx="2740681" cy="168445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Afrundet rektangel 11"/>
            <p:cNvSpPr/>
            <p:nvPr/>
          </p:nvSpPr>
          <p:spPr>
            <a:xfrm>
              <a:off x="8003518" y="706708"/>
              <a:ext cx="2740681" cy="168445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3" name="Billed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829" y="1335024"/>
              <a:ext cx="4331804" cy="4355737"/>
            </a:xfrm>
            <a:prstGeom prst="rect">
              <a:avLst/>
            </a:prstGeom>
          </p:spPr>
        </p:pic>
      </p:grpSp>
      <p:sp>
        <p:nvSpPr>
          <p:cNvPr id="2" name="Tekstfelt 1"/>
          <p:cNvSpPr txBox="1"/>
          <p:nvPr/>
        </p:nvSpPr>
        <p:spPr>
          <a:xfrm>
            <a:off x="7631591" y="647719"/>
            <a:ext cx="2722879" cy="1323439"/>
          </a:xfrm>
          <a:prstGeom prst="rect">
            <a:avLst/>
          </a:prstGeom>
          <a:solidFill>
            <a:schemeClr val="bg1"/>
          </a:solidFill>
        </p:spPr>
        <p:txBody>
          <a:bodyPr wrap="square" rtlCol="0">
            <a:spAutoFit/>
          </a:bodyPr>
          <a:lstStyle/>
          <a:p>
            <a:r>
              <a:rPr lang="da-DK" sz="1600" dirty="0"/>
              <a:t>Dorte Ågård argumenterer for, at nutidens unge bruger for meget tid på mobilen, sover for lidt og derfor har </a:t>
            </a:r>
            <a:r>
              <a:rPr lang="da-DK" sz="1600"/>
              <a:t>svært ved at </a:t>
            </a:r>
            <a:r>
              <a:rPr lang="da-DK" sz="1600" dirty="0"/>
              <a:t>koncentrere sig.</a:t>
            </a:r>
          </a:p>
        </p:txBody>
      </p:sp>
      <p:sp>
        <p:nvSpPr>
          <p:cNvPr id="5" name="Tekstfelt 4"/>
          <p:cNvSpPr txBox="1"/>
          <p:nvPr/>
        </p:nvSpPr>
        <p:spPr>
          <a:xfrm>
            <a:off x="6594765" y="4991731"/>
            <a:ext cx="5486400" cy="1815882"/>
          </a:xfrm>
          <a:prstGeom prst="rect">
            <a:avLst/>
          </a:prstGeom>
          <a:solidFill>
            <a:schemeClr val="bg1"/>
          </a:solidFill>
        </p:spPr>
        <p:txBody>
          <a:bodyPr wrap="square" rtlCol="0">
            <a:spAutoFit/>
          </a:bodyPr>
          <a:lstStyle/>
          <a:p>
            <a:r>
              <a:rPr lang="da-DK" sz="1600" dirty="0"/>
              <a:t>På den ene side giver mobiltelefonen og computeren adgang til en fantastisk verden af viden, underholdning og fællesskab. På den anden side er der som Mette Lauritzen beskriver det i artiklen ”</a:t>
            </a:r>
            <a:r>
              <a:rPr lang="da-DK" sz="1600" i="1" dirty="0" err="1"/>
              <a:t>SoMe</a:t>
            </a:r>
            <a:r>
              <a:rPr lang="da-DK" sz="1600" i="1" dirty="0"/>
              <a:t> generationen slår hjernen fra</a:t>
            </a:r>
            <a:r>
              <a:rPr lang="da-DK" sz="1600" dirty="0"/>
              <a:t>” meget der tyder på, at de unge mister koncentrationsevnen, når de </a:t>
            </a:r>
            <a:r>
              <a:rPr lang="da-DK" sz="1600" i="1" dirty="0"/>
              <a:t>”hver eneste dag bliver trænet i at slå hjernen fra, fordi de ignorerer verden omkring dem til fordel for deres digitale univers.”</a:t>
            </a:r>
          </a:p>
        </p:txBody>
      </p:sp>
      <p:sp>
        <p:nvSpPr>
          <p:cNvPr id="6" name="Tekstfelt 5"/>
          <p:cNvSpPr txBox="1"/>
          <p:nvPr/>
        </p:nvSpPr>
        <p:spPr>
          <a:xfrm>
            <a:off x="214560" y="5009679"/>
            <a:ext cx="5744094" cy="1569660"/>
          </a:xfrm>
          <a:prstGeom prst="rect">
            <a:avLst/>
          </a:prstGeom>
          <a:solidFill>
            <a:schemeClr val="bg1"/>
          </a:solidFill>
        </p:spPr>
        <p:txBody>
          <a:bodyPr wrap="square" rtlCol="0">
            <a:spAutoFit/>
          </a:bodyPr>
          <a:lstStyle/>
          <a:p>
            <a:r>
              <a:rPr lang="da-DK" sz="1600" dirty="0"/>
              <a:t>For mange unge kan det ikke at have adgang til internettet eller ikke at kunne finde sin telefon være decideret angstprovokerende. Når man fx er ude at rejse, og hotellet har meget ringere </a:t>
            </a:r>
            <a:r>
              <a:rPr lang="da-DK" sz="1600" dirty="0" err="1"/>
              <a:t>wifi</a:t>
            </a:r>
            <a:r>
              <a:rPr lang="da-DK" sz="1600" dirty="0"/>
              <a:t> end de reklamerede med. Men når den første panikangst har lagt sig, vil de fleste opleve en befriende følelse af at kunne være til stede </a:t>
            </a:r>
            <a:r>
              <a:rPr lang="mr-IN" sz="1600" dirty="0"/>
              <a:t>–</a:t>
            </a:r>
            <a:r>
              <a:rPr lang="da-DK" sz="1600" dirty="0"/>
              <a:t> i den virkelige verden.</a:t>
            </a:r>
          </a:p>
        </p:txBody>
      </p:sp>
      <p:sp>
        <p:nvSpPr>
          <p:cNvPr id="7" name="Tekstfelt 6"/>
          <p:cNvSpPr txBox="1"/>
          <p:nvPr/>
        </p:nvSpPr>
        <p:spPr>
          <a:xfrm>
            <a:off x="457201" y="599215"/>
            <a:ext cx="3931920" cy="1323439"/>
          </a:xfrm>
          <a:prstGeom prst="rect">
            <a:avLst/>
          </a:prstGeom>
          <a:solidFill>
            <a:schemeClr val="bg1"/>
          </a:solidFill>
        </p:spPr>
        <p:txBody>
          <a:bodyPr wrap="square" rtlCol="0">
            <a:spAutoFit/>
          </a:bodyPr>
          <a:lstStyle/>
          <a:p>
            <a:r>
              <a:rPr lang="da-DK" sz="1600" dirty="0"/>
              <a:t>Det gælder altså om at finde den gyldne middelvej, hvor vi gør brug af de digitale medier og alle deres fordele </a:t>
            </a:r>
            <a:r>
              <a:rPr lang="mr-IN" sz="1600" dirty="0"/>
              <a:t>–</a:t>
            </a:r>
            <a:r>
              <a:rPr lang="da-DK" sz="1600" dirty="0"/>
              <a:t> men hvor vi erkender deres bivirkninger og husker også at leve, lære og være sammen uden.</a:t>
            </a:r>
          </a:p>
        </p:txBody>
      </p:sp>
      <p:sp>
        <p:nvSpPr>
          <p:cNvPr id="14" name="Tekstfelt 13"/>
          <p:cNvSpPr txBox="1"/>
          <p:nvPr/>
        </p:nvSpPr>
        <p:spPr>
          <a:xfrm>
            <a:off x="11193009" y="-283305"/>
            <a:ext cx="998991" cy="1862048"/>
          </a:xfrm>
          <a:prstGeom prst="rect">
            <a:avLst/>
          </a:prstGeom>
          <a:noFill/>
        </p:spPr>
        <p:txBody>
          <a:bodyPr wrap="none" rtlCol="0">
            <a:spAutoFit/>
          </a:bodyPr>
          <a:lstStyle/>
          <a:p>
            <a:r>
              <a:rPr lang="da-DK" sz="11500" dirty="0"/>
              <a:t>4</a:t>
            </a:r>
          </a:p>
        </p:txBody>
      </p:sp>
      <p:sp>
        <p:nvSpPr>
          <p:cNvPr id="16" name="Billedforklaring med nedadgående pil 15"/>
          <p:cNvSpPr/>
          <p:nvPr/>
        </p:nvSpPr>
        <p:spPr>
          <a:xfrm>
            <a:off x="10773739" y="3972968"/>
            <a:ext cx="955963" cy="83127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2400"/>
              <a:t>Kilde</a:t>
            </a:r>
          </a:p>
        </p:txBody>
      </p:sp>
    </p:spTree>
    <p:extLst>
      <p:ext uri="{BB962C8B-B14F-4D97-AF65-F5344CB8AC3E}">
        <p14:creationId xmlns:p14="http://schemas.microsoft.com/office/powerpoint/2010/main" val="111359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CD2863-4685-4A4C-9286-1AA98642580C}"/>
              </a:ext>
            </a:extLst>
          </p:cNvPr>
          <p:cNvSpPr>
            <a:spLocks noGrp="1"/>
          </p:cNvSpPr>
          <p:nvPr>
            <p:ph type="title"/>
          </p:nvPr>
        </p:nvSpPr>
        <p:spPr/>
        <p:txBody>
          <a:bodyPr/>
          <a:lstStyle/>
          <a:p>
            <a:r>
              <a:rPr lang="da-DK" sz="6000" b="1" dirty="0"/>
              <a:t>Opgavekrav</a:t>
            </a:r>
            <a:endParaRPr lang="da-DK" b="1" dirty="0"/>
          </a:p>
        </p:txBody>
      </p:sp>
      <p:pic>
        <p:nvPicPr>
          <p:cNvPr id="7" name="Billede 6" descr="Et billede, der indeholder tekst&#10;&#10;Automatisk genereret beskrivelse">
            <a:extLst>
              <a:ext uri="{FF2B5EF4-FFF2-40B4-BE49-F238E27FC236}">
                <a16:creationId xmlns:a16="http://schemas.microsoft.com/office/drawing/2014/main" id="{A6A47433-97A1-3A29-8FD4-C6B957CB9B34}"/>
              </a:ext>
            </a:extLst>
          </p:cNvPr>
          <p:cNvPicPr>
            <a:picLocks noChangeAspect="1"/>
          </p:cNvPicPr>
          <p:nvPr/>
        </p:nvPicPr>
        <p:blipFill>
          <a:blip r:embed="rId2"/>
          <a:stretch>
            <a:fillRect/>
          </a:stretch>
        </p:blipFill>
        <p:spPr>
          <a:xfrm>
            <a:off x="786964" y="4538272"/>
            <a:ext cx="10566836" cy="1620168"/>
          </a:xfrm>
          <a:prstGeom prst="rect">
            <a:avLst/>
          </a:prstGeom>
        </p:spPr>
      </p:pic>
      <p:sp>
        <p:nvSpPr>
          <p:cNvPr id="10" name="Billedforklaring med nedadgående pil 9">
            <a:extLst>
              <a:ext uri="{FF2B5EF4-FFF2-40B4-BE49-F238E27FC236}">
                <a16:creationId xmlns:a16="http://schemas.microsoft.com/office/drawing/2014/main" id="{DB9AEA0E-688C-A893-CE90-690975227B3E}"/>
              </a:ext>
            </a:extLst>
          </p:cNvPr>
          <p:cNvSpPr/>
          <p:nvPr/>
        </p:nvSpPr>
        <p:spPr>
          <a:xfrm>
            <a:off x="1873770" y="3013023"/>
            <a:ext cx="2713220" cy="2038663"/>
          </a:xfrm>
          <a:prstGeom prst="downArrowCallo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dirty="0">
              <a:solidFill>
                <a:schemeClr val="tx1"/>
              </a:solidFill>
            </a:endParaRPr>
          </a:p>
          <a:p>
            <a:pPr algn="ctr"/>
            <a:r>
              <a:rPr lang="da-DK" sz="1800" dirty="0">
                <a:solidFill>
                  <a:schemeClr val="tx1"/>
                </a:solidFill>
              </a:rPr>
              <a:t>Husk at præsentere teksten i din opgave (og IKKE sætte den på som kilde i fodnoten!)</a:t>
            </a:r>
          </a:p>
          <a:p>
            <a:pPr algn="ctr"/>
            <a:endParaRPr lang="da-DK" dirty="0">
              <a:solidFill>
                <a:schemeClr val="tx1"/>
              </a:solidFill>
            </a:endParaRPr>
          </a:p>
        </p:txBody>
      </p:sp>
      <p:pic>
        <p:nvPicPr>
          <p:cNvPr id="12" name="Billede 11" descr="Et billede, der indeholder tekst&#10;&#10;Automatisk genereret beskrivelse">
            <a:extLst>
              <a:ext uri="{FF2B5EF4-FFF2-40B4-BE49-F238E27FC236}">
                <a16:creationId xmlns:a16="http://schemas.microsoft.com/office/drawing/2014/main" id="{9FBA5117-1CBA-3CFC-FBD4-52A13DB4B4F4}"/>
              </a:ext>
            </a:extLst>
          </p:cNvPr>
          <p:cNvPicPr>
            <a:picLocks noChangeAspect="1"/>
          </p:cNvPicPr>
          <p:nvPr/>
        </p:nvPicPr>
        <p:blipFill>
          <a:blip r:embed="rId3"/>
          <a:stretch>
            <a:fillRect/>
          </a:stretch>
        </p:blipFill>
        <p:spPr>
          <a:xfrm>
            <a:off x="6133494" y="365125"/>
            <a:ext cx="5350609" cy="4122295"/>
          </a:xfrm>
          <a:prstGeom prst="rect">
            <a:avLst/>
          </a:prstGeom>
        </p:spPr>
      </p:pic>
    </p:spTree>
    <p:extLst>
      <p:ext uri="{BB962C8B-B14F-4D97-AF65-F5344CB8AC3E}">
        <p14:creationId xmlns:p14="http://schemas.microsoft.com/office/powerpoint/2010/main" val="286888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ladsholder til indhold 3">
            <a:extLst>
              <a:ext uri="{FF2B5EF4-FFF2-40B4-BE49-F238E27FC236}">
                <a16:creationId xmlns:a16="http://schemas.microsoft.com/office/drawing/2014/main" id="{B81A336F-F04C-5147-B133-71D789047374}"/>
              </a:ext>
            </a:extLst>
          </p:cNvPr>
          <p:cNvPicPr>
            <a:picLocks noGrp="1" noChangeAspect="1"/>
          </p:cNvPicPr>
          <p:nvPr>
            <p:ph idx="1"/>
          </p:nvPr>
        </p:nvPicPr>
        <p:blipFill rotWithShape="1">
          <a:blip r:embed="rId2"/>
          <a:srcRect l="2590" t="9091" r="32774"/>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A6FFF0EC-4B54-5B46-92F4-DEEDB2D72F6F}"/>
              </a:ext>
            </a:extLst>
          </p:cNvPr>
          <p:cNvSpPr>
            <a:spLocks noGrp="1"/>
          </p:cNvSpPr>
          <p:nvPr>
            <p:ph type="title"/>
          </p:nvPr>
        </p:nvSpPr>
        <p:spPr>
          <a:xfrm>
            <a:off x="477980" y="1122363"/>
            <a:ext cx="4258911" cy="3204134"/>
          </a:xfrm>
        </p:spPr>
        <p:txBody>
          <a:bodyPr vert="horz" lIns="91440" tIns="45720" rIns="91440" bIns="45720" rtlCol="0" anchor="b">
            <a:normAutofit/>
          </a:bodyPr>
          <a:lstStyle/>
          <a:p>
            <a:r>
              <a:rPr lang="en-US" sz="8800" b="1" dirty="0"/>
              <a:t>ANALYSE</a:t>
            </a:r>
            <a:r>
              <a:rPr lang="en-US" sz="4800" dirty="0"/>
              <a:t> </a:t>
            </a:r>
            <a:br>
              <a:rPr lang="en-US" sz="4800" dirty="0"/>
            </a:br>
            <a:r>
              <a:rPr lang="en-US" sz="4800" dirty="0" err="1"/>
              <a:t>af</a:t>
            </a:r>
            <a:r>
              <a:rPr lang="en-US" sz="4800" dirty="0"/>
              <a:t> </a:t>
            </a:r>
            <a:r>
              <a:rPr lang="en-US" sz="4800" dirty="0" err="1"/>
              <a:t>opinionstekst</a:t>
            </a:r>
            <a:endParaRPr lang="en-US" sz="48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998071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6DB69104-4363-E444-8CEF-2487FFB5BA11}"/>
              </a:ext>
            </a:extLst>
          </p:cNvPr>
          <p:cNvSpPr>
            <a:spLocks noGrp="1"/>
          </p:cNvSpPr>
          <p:nvPr>
            <p:ph type="title"/>
          </p:nvPr>
        </p:nvSpPr>
        <p:spPr>
          <a:xfrm>
            <a:off x="643468" y="623392"/>
            <a:ext cx="3363974" cy="1607060"/>
          </a:xfrm>
          <a:noFill/>
          <a:ln w="19050">
            <a:solidFill>
              <a:schemeClr val="tx1"/>
            </a:solidFill>
          </a:ln>
        </p:spPr>
        <p:txBody>
          <a:bodyPr wrap="square" anchor="ctr">
            <a:normAutofit fontScale="90000"/>
          </a:bodyPr>
          <a:lstStyle/>
          <a:p>
            <a:pPr algn="ctr"/>
            <a:r>
              <a:rPr lang="da-DK" sz="7200" dirty="0"/>
              <a:t>ANALYSE</a:t>
            </a:r>
            <a:endParaRPr lang="da-DK" sz="2800" dirty="0"/>
          </a:p>
        </p:txBody>
      </p:sp>
      <p:sp>
        <p:nvSpPr>
          <p:cNvPr id="3" name="Pladsholder til indhold 2">
            <a:extLst>
              <a:ext uri="{FF2B5EF4-FFF2-40B4-BE49-F238E27FC236}">
                <a16:creationId xmlns:a16="http://schemas.microsoft.com/office/drawing/2014/main" id="{930681C9-E656-FE49-80CC-B92A4CC21454}"/>
              </a:ext>
            </a:extLst>
          </p:cNvPr>
          <p:cNvSpPr>
            <a:spLocks noGrp="1"/>
          </p:cNvSpPr>
          <p:nvPr>
            <p:ph idx="1"/>
          </p:nvPr>
        </p:nvSpPr>
        <p:spPr>
          <a:xfrm>
            <a:off x="643468" y="2638043"/>
            <a:ext cx="3363974" cy="3415623"/>
          </a:xfrm>
        </p:spPr>
        <p:txBody>
          <a:bodyPr>
            <a:normAutofit/>
          </a:bodyPr>
          <a:lstStyle/>
          <a:p>
            <a:pPr marL="0" indent="0">
              <a:buNone/>
            </a:pPr>
            <a:r>
              <a:rPr lang="da-DK" sz="2000" dirty="0"/>
              <a:t>I analyseafsnittet skal du beskrive, hvordan tekstens synspunkter er formidlet. </a:t>
            </a:r>
          </a:p>
          <a:p>
            <a:pPr marL="0" indent="0">
              <a:buNone/>
            </a:pPr>
            <a:r>
              <a:rPr lang="da-DK" sz="2000" dirty="0"/>
              <a:t>Her skal du dykke ned i de virkemidler, som forfatteren har brugt til at overbevise læseren om sit budskab. </a:t>
            </a:r>
          </a:p>
          <a:p>
            <a:pPr marL="0" indent="0">
              <a:buNone/>
            </a:pPr>
            <a:r>
              <a:rPr lang="da-DK" sz="2000" dirty="0"/>
              <a:t>Det kan både være retoriske virkemidler og argumentationsanalyse.</a:t>
            </a:r>
          </a:p>
        </p:txBody>
      </p:sp>
      <p:pic>
        <p:nvPicPr>
          <p:cNvPr id="4" name="Billede 3">
            <a:extLst>
              <a:ext uri="{FF2B5EF4-FFF2-40B4-BE49-F238E27FC236}">
                <a16:creationId xmlns:a16="http://schemas.microsoft.com/office/drawing/2014/main" id="{1FE6C06C-DEDE-2A42-9B6C-7AAA5BD0A49C}"/>
              </a:ext>
            </a:extLst>
          </p:cNvPr>
          <p:cNvPicPr>
            <a:picLocks noChangeAspect="1"/>
          </p:cNvPicPr>
          <p:nvPr/>
        </p:nvPicPr>
        <p:blipFill>
          <a:blip r:embed="rId2"/>
          <a:stretch>
            <a:fillRect/>
          </a:stretch>
        </p:blipFill>
        <p:spPr>
          <a:xfrm>
            <a:off x="5297763" y="1582724"/>
            <a:ext cx="6250769" cy="3531684"/>
          </a:xfrm>
          <a:prstGeom prst="rect">
            <a:avLst/>
          </a:prstGeom>
        </p:spPr>
      </p:pic>
    </p:spTree>
    <p:extLst>
      <p:ext uri="{BB962C8B-B14F-4D97-AF65-F5344CB8AC3E}">
        <p14:creationId xmlns:p14="http://schemas.microsoft.com/office/powerpoint/2010/main" val="311321083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8171F8-F42F-FF4A-8968-A5F5FBE2BC6F}"/>
              </a:ext>
            </a:extLst>
          </p:cNvPr>
          <p:cNvSpPr>
            <a:spLocks noGrp="1"/>
          </p:cNvSpPr>
          <p:nvPr>
            <p:ph type="title"/>
          </p:nvPr>
        </p:nvSpPr>
        <p:spPr/>
        <p:txBody>
          <a:bodyPr>
            <a:normAutofit/>
          </a:bodyPr>
          <a:lstStyle/>
          <a:p>
            <a:r>
              <a:rPr lang="da-DK" sz="4800"/>
              <a:t>PRÆSENTATION OG RESUMÉ</a:t>
            </a:r>
            <a:endParaRPr lang="da-DK" sz="4800" dirty="0"/>
          </a:p>
        </p:txBody>
      </p:sp>
      <p:sp>
        <p:nvSpPr>
          <p:cNvPr id="3" name="Pladsholder til indhold 2">
            <a:extLst>
              <a:ext uri="{FF2B5EF4-FFF2-40B4-BE49-F238E27FC236}">
                <a16:creationId xmlns:a16="http://schemas.microsoft.com/office/drawing/2014/main" id="{BFBE8AF7-9458-3646-97BC-16884FE46990}"/>
              </a:ext>
            </a:extLst>
          </p:cNvPr>
          <p:cNvSpPr>
            <a:spLocks noGrp="1"/>
          </p:cNvSpPr>
          <p:nvPr>
            <p:ph idx="1"/>
          </p:nvPr>
        </p:nvSpPr>
        <p:spPr>
          <a:xfrm>
            <a:off x="838200" y="1825624"/>
            <a:ext cx="6745941" cy="4808257"/>
          </a:xfrm>
        </p:spPr>
        <p:txBody>
          <a:bodyPr>
            <a:normAutofit/>
          </a:bodyPr>
          <a:lstStyle/>
          <a:p>
            <a:r>
              <a:rPr lang="da-DK" sz="2400" dirty="0"/>
              <a:t>Når du starter på din opgave, skal du præsentere teksten og emnet. Få styr på det basale: Hvem har skrevet teksten? Hvornår er teksten fra? Hvor er den udgivet/vist? Hvilken genre er teksten?</a:t>
            </a:r>
          </a:p>
          <a:p>
            <a:pPr marL="0" indent="0">
              <a:buNone/>
            </a:pPr>
            <a:endParaRPr lang="da-DK" sz="2400" dirty="0"/>
          </a:p>
          <a:p>
            <a:pPr marL="0" indent="0">
              <a:buNone/>
            </a:pPr>
            <a:endParaRPr lang="da-DK" sz="2400" dirty="0"/>
          </a:p>
          <a:p>
            <a:r>
              <a:rPr lang="da-DK" sz="2400" dirty="0"/>
              <a:t>Herefter skal du kort beskrive tekstens budskab og det, du mener, er tekstens hovedpåstande. Du skal ikke genfortælle teksten eller kronologisk redegøre for tekstens indhold, men selv udvælge det, som du mener, er vigtigst i teksten.</a:t>
            </a:r>
          </a:p>
        </p:txBody>
      </p:sp>
      <p:pic>
        <p:nvPicPr>
          <p:cNvPr id="4" name="Billede 3">
            <a:extLst>
              <a:ext uri="{FF2B5EF4-FFF2-40B4-BE49-F238E27FC236}">
                <a16:creationId xmlns:a16="http://schemas.microsoft.com/office/drawing/2014/main" id="{4DF8AD73-3C8D-CB4A-B893-E178E42AF532}"/>
              </a:ext>
            </a:extLst>
          </p:cNvPr>
          <p:cNvPicPr>
            <a:picLocks noChangeAspect="1"/>
          </p:cNvPicPr>
          <p:nvPr/>
        </p:nvPicPr>
        <p:blipFill>
          <a:blip r:embed="rId2"/>
          <a:stretch>
            <a:fillRect/>
          </a:stretch>
        </p:blipFill>
        <p:spPr>
          <a:xfrm>
            <a:off x="7934885" y="1653897"/>
            <a:ext cx="3924300" cy="1866900"/>
          </a:xfrm>
          <a:prstGeom prst="rect">
            <a:avLst/>
          </a:prstGeom>
        </p:spPr>
      </p:pic>
      <p:pic>
        <p:nvPicPr>
          <p:cNvPr id="5" name="Billede 4">
            <a:extLst>
              <a:ext uri="{FF2B5EF4-FFF2-40B4-BE49-F238E27FC236}">
                <a16:creationId xmlns:a16="http://schemas.microsoft.com/office/drawing/2014/main" id="{4E93CE93-9A89-A04B-8F72-284299A1BB63}"/>
              </a:ext>
            </a:extLst>
          </p:cNvPr>
          <p:cNvPicPr>
            <a:picLocks noChangeAspect="1"/>
          </p:cNvPicPr>
          <p:nvPr/>
        </p:nvPicPr>
        <p:blipFill>
          <a:blip r:embed="rId3"/>
          <a:stretch>
            <a:fillRect/>
          </a:stretch>
        </p:blipFill>
        <p:spPr>
          <a:xfrm>
            <a:off x="7896785" y="4122178"/>
            <a:ext cx="3962400" cy="1981200"/>
          </a:xfrm>
          <a:prstGeom prst="rect">
            <a:avLst/>
          </a:prstGeom>
        </p:spPr>
      </p:pic>
    </p:spTree>
    <p:extLst>
      <p:ext uri="{BB962C8B-B14F-4D97-AF65-F5344CB8AC3E}">
        <p14:creationId xmlns:p14="http://schemas.microsoft.com/office/powerpoint/2010/main" val="5112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A7BB10-B5A2-774A-A70A-C4C55709EB0E}"/>
              </a:ext>
            </a:extLst>
          </p:cNvPr>
          <p:cNvSpPr>
            <a:spLocks noGrp="1"/>
          </p:cNvSpPr>
          <p:nvPr>
            <p:ph type="title"/>
          </p:nvPr>
        </p:nvSpPr>
        <p:spPr>
          <a:xfrm>
            <a:off x="4965430" y="629268"/>
            <a:ext cx="6586491" cy="1286160"/>
          </a:xfrm>
        </p:spPr>
        <p:txBody>
          <a:bodyPr anchor="b">
            <a:normAutofit/>
          </a:bodyPr>
          <a:lstStyle/>
          <a:p>
            <a:r>
              <a:rPr lang="da-DK" dirty="0"/>
              <a:t>RETORISK ANALYSE</a:t>
            </a:r>
          </a:p>
        </p:txBody>
      </p:sp>
      <p:sp>
        <p:nvSpPr>
          <p:cNvPr id="3" name="Pladsholder til indhold 2">
            <a:extLst>
              <a:ext uri="{FF2B5EF4-FFF2-40B4-BE49-F238E27FC236}">
                <a16:creationId xmlns:a16="http://schemas.microsoft.com/office/drawing/2014/main" id="{BBF5D8EC-AEFA-8446-BD28-C30010FBDA1D}"/>
              </a:ext>
            </a:extLst>
          </p:cNvPr>
          <p:cNvSpPr>
            <a:spLocks noGrp="1"/>
          </p:cNvSpPr>
          <p:nvPr>
            <p:ph idx="1"/>
          </p:nvPr>
        </p:nvSpPr>
        <p:spPr>
          <a:xfrm>
            <a:off x="4965431" y="2314807"/>
            <a:ext cx="6987083" cy="4543185"/>
          </a:xfrm>
        </p:spPr>
        <p:txBody>
          <a:bodyPr>
            <a:noAutofit/>
          </a:bodyPr>
          <a:lstStyle/>
          <a:p>
            <a:r>
              <a:rPr lang="da-DK" sz="2300" dirty="0"/>
              <a:t>I din tekst er det vigtigt at du på dette sted i analysen, bevarer overblikket og i første omgang </a:t>
            </a:r>
            <a:r>
              <a:rPr lang="da-DK" sz="2300" u="sng" dirty="0"/>
              <a:t>ikke</a:t>
            </a:r>
            <a:r>
              <a:rPr lang="da-DK" sz="2300" dirty="0"/>
              <a:t> går ind i selve holdningen, men at du i stedet analyserer den måde holdningen bliver fremstillet på! </a:t>
            </a:r>
          </a:p>
          <a:p>
            <a:pPr marL="0" indent="0">
              <a:buNone/>
            </a:pPr>
            <a:endParaRPr lang="da-DK" sz="2000" dirty="0"/>
          </a:p>
          <a:p>
            <a:r>
              <a:rPr lang="da-DK" sz="2300" dirty="0"/>
              <a:t>Det vil sige, at du skal se på, hvordan tekstens forfatter </a:t>
            </a:r>
            <a:r>
              <a:rPr lang="da-DK" sz="2300" i="1" dirty="0"/>
              <a:t>formulerer</a:t>
            </a:r>
            <a:r>
              <a:rPr lang="da-DK" sz="2300" dirty="0"/>
              <a:t> sig, hvordan han eller hun </a:t>
            </a:r>
            <a:r>
              <a:rPr lang="da-DK" sz="2300" i="1" dirty="0"/>
              <a:t>begrunder</a:t>
            </a:r>
            <a:r>
              <a:rPr lang="da-DK" sz="2300" dirty="0"/>
              <a:t> og opbygger sine </a:t>
            </a:r>
            <a:r>
              <a:rPr lang="da-DK" sz="2300" i="1" dirty="0"/>
              <a:t>argumenter</a:t>
            </a:r>
            <a:r>
              <a:rPr lang="da-DK" sz="2300" dirty="0"/>
              <a:t>, og hvilke </a:t>
            </a:r>
            <a:r>
              <a:rPr lang="da-DK" sz="2300" i="1" dirty="0"/>
              <a:t>virkemidler</a:t>
            </a:r>
            <a:r>
              <a:rPr lang="da-DK" sz="2300" dirty="0"/>
              <a:t> der ellers bruges i teksten. Du skal helst få så meget overblik over forfatterens måde at udtrykke sig på, at du kan se, hvad det er for nogle strategier, forfatteren har valgt at bruge i teksten for at overbevise sin læser.</a:t>
            </a:r>
          </a:p>
        </p:txBody>
      </p:sp>
      <p:pic>
        <p:nvPicPr>
          <p:cNvPr id="4" name="Billede 3">
            <a:extLst>
              <a:ext uri="{FF2B5EF4-FFF2-40B4-BE49-F238E27FC236}">
                <a16:creationId xmlns:a16="http://schemas.microsoft.com/office/drawing/2014/main" id="{FF083328-982E-1447-B174-2953EA3CC7E5}"/>
              </a:ext>
            </a:extLst>
          </p:cNvPr>
          <p:cNvPicPr>
            <a:picLocks noChangeAspect="1"/>
          </p:cNvPicPr>
          <p:nvPr/>
        </p:nvPicPr>
        <p:blipFill rotWithShape="1">
          <a:blip r:embed="rId2"/>
          <a:srcRect l="10147" r="60788"/>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07B5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67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A7BB10-B5A2-774A-A70A-C4C55709EB0E}"/>
              </a:ext>
            </a:extLst>
          </p:cNvPr>
          <p:cNvSpPr>
            <a:spLocks noGrp="1"/>
          </p:cNvSpPr>
          <p:nvPr>
            <p:ph type="title"/>
          </p:nvPr>
        </p:nvSpPr>
        <p:spPr/>
        <p:txBody>
          <a:bodyPr/>
          <a:lstStyle/>
          <a:p>
            <a:r>
              <a:rPr lang="da-DK" dirty="0"/>
              <a:t>RETORISK ANALYSE</a:t>
            </a:r>
          </a:p>
        </p:txBody>
      </p:sp>
      <p:sp>
        <p:nvSpPr>
          <p:cNvPr id="3" name="Pladsholder til indhold 2">
            <a:extLst>
              <a:ext uri="{FF2B5EF4-FFF2-40B4-BE49-F238E27FC236}">
                <a16:creationId xmlns:a16="http://schemas.microsoft.com/office/drawing/2014/main" id="{BBF5D8EC-AEFA-8446-BD28-C30010FBDA1D}"/>
              </a:ext>
            </a:extLst>
          </p:cNvPr>
          <p:cNvSpPr>
            <a:spLocks noGrp="1"/>
          </p:cNvSpPr>
          <p:nvPr>
            <p:ph idx="1"/>
          </p:nvPr>
        </p:nvSpPr>
        <p:spPr>
          <a:xfrm>
            <a:off x="838200" y="1825625"/>
            <a:ext cx="9507071" cy="2764304"/>
          </a:xfrm>
        </p:spPr>
        <p:txBody>
          <a:bodyPr>
            <a:normAutofit/>
          </a:bodyPr>
          <a:lstStyle/>
          <a:p>
            <a:r>
              <a:rPr lang="da-DK" dirty="0"/>
              <a:t>I opgaveformuleringen får du hjælp til, hvad din analyses fokus skal være. Ofte vil der stå, at du skal se på tekstens argumentation og retorik. Så er det noget, du </a:t>
            </a:r>
            <a:r>
              <a:rPr lang="da-DK" b="1" dirty="0"/>
              <a:t>skal</a:t>
            </a:r>
            <a:r>
              <a:rPr lang="da-DK" dirty="0"/>
              <a:t> gøre i analysen. Du skal analysere fagligt og objektivt, det vil altså sige, at du skal se på de forskellige virkemidler, forfatteren bruger, og på hvilken effekt det har.</a:t>
            </a:r>
          </a:p>
          <a:p>
            <a:pPr marL="0" indent="0">
              <a:buNone/>
            </a:pPr>
            <a:endParaRPr lang="da-DK" dirty="0"/>
          </a:p>
        </p:txBody>
      </p:sp>
      <p:pic>
        <p:nvPicPr>
          <p:cNvPr id="4" name="Billede 3" descr="Et billede, der indeholder tekst&#10;&#10;Automatisk genereret beskrivelse">
            <a:extLst>
              <a:ext uri="{FF2B5EF4-FFF2-40B4-BE49-F238E27FC236}">
                <a16:creationId xmlns:a16="http://schemas.microsoft.com/office/drawing/2014/main" id="{73A955ED-348C-F556-6837-9ADB2F6EA529}"/>
              </a:ext>
            </a:extLst>
          </p:cNvPr>
          <p:cNvPicPr>
            <a:picLocks noChangeAspect="1"/>
          </p:cNvPicPr>
          <p:nvPr/>
        </p:nvPicPr>
        <p:blipFill>
          <a:blip r:embed="rId2"/>
          <a:stretch>
            <a:fillRect/>
          </a:stretch>
        </p:blipFill>
        <p:spPr>
          <a:xfrm>
            <a:off x="786964" y="4538272"/>
            <a:ext cx="10566836" cy="1620168"/>
          </a:xfrm>
          <a:prstGeom prst="rect">
            <a:avLst/>
          </a:prstGeom>
        </p:spPr>
      </p:pic>
      <p:sp>
        <p:nvSpPr>
          <p:cNvPr id="7" name="Afrundet rektangel 6">
            <a:extLst>
              <a:ext uri="{FF2B5EF4-FFF2-40B4-BE49-F238E27FC236}">
                <a16:creationId xmlns:a16="http://schemas.microsoft.com/office/drawing/2014/main" id="{81184616-C62F-0B2F-E5FA-5BD5B0F8435C}"/>
              </a:ext>
            </a:extLst>
          </p:cNvPr>
          <p:cNvSpPr/>
          <p:nvPr/>
        </p:nvSpPr>
        <p:spPr>
          <a:xfrm>
            <a:off x="6490741" y="5111646"/>
            <a:ext cx="3117954" cy="236710"/>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489175807"/>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4260</TotalTime>
  <Words>2542</Words>
  <Application>Microsoft Macintosh PowerPoint</Application>
  <PresentationFormat>Widescreen</PresentationFormat>
  <Paragraphs>168</Paragraphs>
  <Slides>35</Slides>
  <Notes>0</Notes>
  <HiddenSlides>0</HiddenSlides>
  <MMClips>0</MMClips>
  <ScaleCrop>false</ScaleCrop>
  <HeadingPairs>
    <vt:vector size="6" baseType="variant">
      <vt:variant>
        <vt:lpstr>Benyttede skrifttyper</vt:lpstr>
      </vt:variant>
      <vt:variant>
        <vt:i4>8</vt:i4>
      </vt:variant>
      <vt:variant>
        <vt:lpstr>Tema</vt:lpstr>
      </vt:variant>
      <vt:variant>
        <vt:i4>1</vt:i4>
      </vt:variant>
      <vt:variant>
        <vt:lpstr>Slidetitler</vt:lpstr>
      </vt:variant>
      <vt:variant>
        <vt:i4>35</vt:i4>
      </vt:variant>
    </vt:vector>
  </HeadingPairs>
  <TitlesOfParts>
    <vt:vector size="44" baseType="lpstr">
      <vt:lpstr>Abadi</vt:lpstr>
      <vt:lpstr>Abadi MT Condensed Light</vt:lpstr>
      <vt:lpstr>Arial</vt:lpstr>
      <vt:lpstr>Arial Rounded MT Bold</vt:lpstr>
      <vt:lpstr>Avenir Next Condensed</vt:lpstr>
      <vt:lpstr>Calibri</vt:lpstr>
      <vt:lpstr>Calibri Light</vt:lpstr>
      <vt:lpstr>DIN Condensed</vt:lpstr>
      <vt:lpstr>Office-tema</vt:lpstr>
      <vt:lpstr>ANALYSE VURDERING  og DISKUSSION</vt:lpstr>
      <vt:lpstr>Analyse, vurdering og diskussion</vt:lpstr>
      <vt:lpstr>Analyse, vurdering og diskussion</vt:lpstr>
      <vt:lpstr>Opgavekrav</vt:lpstr>
      <vt:lpstr>ANALYSE  af opinionstekst</vt:lpstr>
      <vt:lpstr>ANALYSE</vt:lpstr>
      <vt:lpstr>PRÆSENTATION OG RESUMÉ</vt:lpstr>
      <vt:lpstr>RETORISK ANALYSE</vt:lpstr>
      <vt:lpstr>RETORISK ANALYSE</vt:lpstr>
      <vt:lpstr>RETORISKE VIRKEMIDLER</vt:lpstr>
      <vt:lpstr>ANALYSE AF ARGUMENTATION</vt:lpstr>
      <vt:lpstr>PowerPoint-præsentation</vt:lpstr>
      <vt:lpstr>PowerPoint-præsentation</vt:lpstr>
      <vt:lpstr>VURDERING  af opinionstekst</vt:lpstr>
      <vt:lpstr>VURDERING</vt:lpstr>
      <vt:lpstr>VURDERINGSAFSNITTET  ifølge ”Guide til skriftlig dansk htx og teknisk eux”, Systime.dk</vt:lpstr>
      <vt:lpstr>VURDERING </vt:lpstr>
      <vt:lpstr>AFSENDER OG MODTAGERE</vt:lpstr>
      <vt:lpstr>INDDRAG JERES RETORISKE ANALYSE som argumenter for jeres vurdering</vt:lpstr>
      <vt:lpstr>INDDRAG JERES ARGUMENTATIONSANALYSE som argumenter for jeres vurdering</vt:lpstr>
      <vt:lpstr>PowerPoint-præsentation</vt:lpstr>
      <vt:lpstr>DISKUSSION</vt:lpstr>
      <vt:lpstr>DISKUSSION som skriftlig genre</vt:lpstr>
      <vt:lpstr>DISKUSSION</vt:lpstr>
      <vt:lpstr>INDDRAGELSE AF ANDRE TEKSTER</vt:lpstr>
      <vt:lpstr>INDDRAGELSE AF ANDRE TEKSTER</vt:lpstr>
      <vt:lpstr>PowerPoint-præsentation</vt:lpstr>
      <vt:lpstr>PowerPoint-præsentation</vt:lpstr>
      <vt:lpstr>EKSEMPEL</vt:lpstr>
      <vt:lpstr>PowerPoint-præsentation</vt:lpstr>
      <vt:lpstr>PowerPoint-præsentation</vt:lpstr>
      <vt:lpstr>PowerPoint-præsentation</vt:lpstr>
      <vt:lpstr>PowerPoint-præsentation</vt:lpstr>
      <vt:lpstr>PowerPoint-præsentation</vt:lpstr>
      <vt:lpstr>PowerPoint-præsentation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VURDERING  og DISKUSSION</dc:title>
  <dc:creator>Bjørg Elisabeth T. Andersen</dc:creator>
  <cp:lastModifiedBy>Bjørg Andersen</cp:lastModifiedBy>
  <cp:revision>12</cp:revision>
  <dcterms:created xsi:type="dcterms:W3CDTF">2020-06-03T09:33:32Z</dcterms:created>
  <dcterms:modified xsi:type="dcterms:W3CDTF">2023-01-24T12:37:22Z</dcterms:modified>
</cp:coreProperties>
</file>